
<file path=[Content_Types].xml><?xml version="1.0" encoding="utf-8"?>
<Types xmlns="http://schemas.openxmlformats.org/package/2006/content-types">
  <Default Extension="png" ContentType="image/png"/>
  <Default Extension="webm" ContentType="video/webm"/>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Georgia" panose="02040502050405020303" pitchFamily="18" charset="0"/>
      <p:regular r:id="rId21"/>
      <p:bold r:id="rId22"/>
      <p:italic r:id="rId23"/>
      <p:boldItalic r:id="rId24"/>
    </p:embeddedFont>
    <p:embeddedFont>
      <p:font typeface="Fira Sans Condensed" panose="020B0604020202020204" charset="0"/>
      <p:regular r:id="rId25"/>
      <p:bold r:id="rId26"/>
      <p:italic r:id="rId27"/>
      <p:boldItalic r:id="rId28"/>
    </p:embeddedFont>
    <p:embeddedFont>
      <p:font typeface="Roboto"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Lato" panose="020B0604020202020204" charset="0"/>
      <p:regular r:id="rId37"/>
      <p:bold r:id="rId38"/>
      <p:italic r:id="rId39"/>
      <p:boldItalic r:id="rId40"/>
    </p:embeddedFont>
    <p:embeddedFont>
      <p:font typeface="Impact" panose="020B0806030902050204" pitchFamily="3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E7BD76-3FD7-4912-BA9E-8A2257446E3B}">
  <a:tblStyle styleId="{A2E7BD76-3FD7-4912-BA9E-8A2257446E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275436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76ec4e78f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76ec4e78f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574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76ec4e78f_0_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76ec4e78f_0_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211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5df8ee513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5df8ee51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88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638c9aea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638c9aea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822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8af8c4c5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8af8c4c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716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84081472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8408147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839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84081472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84081472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585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84081472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84081472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917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8a3de58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8a3de58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035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0b5644fa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0b5644fa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130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87316cd328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87316cd328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871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876ec4e78f_0_1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876ec4e78f_0_1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37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0b5644fa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0b5644fa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415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638c9aea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638c9aea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475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638c9ae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8638c9ae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057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8a3de58d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8a3de58d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149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c5b9b96a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8c5b9b96a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674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638c9aea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638c9aea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158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2.jp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jp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322450" y="61275"/>
            <a:ext cx="3878527" cy="1631375"/>
          </a:xfrm>
          <a:prstGeom prst="rect">
            <a:avLst/>
          </a:prstGeom>
          <a:noFill/>
          <a:ln>
            <a:noFill/>
          </a:ln>
        </p:spPr>
      </p:pic>
      <p:sp>
        <p:nvSpPr>
          <p:cNvPr id="55" name="Google Shape;55;p13"/>
          <p:cNvSpPr txBox="1"/>
          <p:nvPr/>
        </p:nvSpPr>
        <p:spPr>
          <a:xfrm>
            <a:off x="-946500" y="1692650"/>
            <a:ext cx="6021600" cy="7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rgbClr val="00163B"/>
                </a:solidFill>
                <a:latin typeface="Impact"/>
                <a:ea typeface="Impact"/>
                <a:cs typeface="Impact"/>
                <a:sym typeface="Impact"/>
              </a:rPr>
              <a:t>CareVis</a:t>
            </a:r>
            <a:br>
              <a:rPr lang="en" sz="4000">
                <a:solidFill>
                  <a:srgbClr val="00163B"/>
                </a:solidFill>
                <a:latin typeface="Impact"/>
                <a:ea typeface="Impact"/>
                <a:cs typeface="Impact"/>
                <a:sym typeface="Impact"/>
              </a:rPr>
            </a:br>
            <a:r>
              <a:rPr lang="en" sz="1900">
                <a:solidFill>
                  <a:srgbClr val="00163B"/>
                </a:solidFill>
                <a:latin typeface="Impact"/>
                <a:ea typeface="Impact"/>
                <a:cs typeface="Impact"/>
                <a:sym typeface="Impact"/>
              </a:rPr>
              <a:t>Aiding the one who save our lives</a:t>
            </a:r>
            <a:endParaRPr sz="1900">
              <a:solidFill>
                <a:srgbClr val="00163B"/>
              </a:solidFill>
              <a:latin typeface="Impact"/>
              <a:ea typeface="Impact"/>
              <a:cs typeface="Impact"/>
              <a:sym typeface="Impact"/>
            </a:endParaRPr>
          </a:p>
        </p:txBody>
      </p:sp>
      <p:sp>
        <p:nvSpPr>
          <p:cNvPr id="56" name="Google Shape;56;p13"/>
          <p:cNvSpPr txBox="1"/>
          <p:nvPr/>
        </p:nvSpPr>
        <p:spPr>
          <a:xfrm>
            <a:off x="252000" y="3101475"/>
            <a:ext cx="4320000" cy="175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t>           TEAM JARVIS</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2700" b="1"/>
              <a:t>     IIT BHU, Varanasi</a:t>
            </a:r>
            <a:endParaRPr sz="27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2"/>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187" name="Google Shape;187;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0163B"/>
                </a:solidFill>
              </a:rPr>
              <a:t>MARKET POTENTIAL</a:t>
            </a:r>
            <a:endParaRPr b="1">
              <a:solidFill>
                <a:srgbClr val="00163B"/>
              </a:solidFill>
            </a:endParaRPr>
          </a:p>
        </p:txBody>
      </p:sp>
      <p:sp>
        <p:nvSpPr>
          <p:cNvPr id="188" name="Google Shape;188;p22"/>
          <p:cNvSpPr txBox="1">
            <a:spLocks noGrp="1"/>
          </p:cNvSpPr>
          <p:nvPr>
            <p:ph type="body" idx="1"/>
          </p:nvPr>
        </p:nvSpPr>
        <p:spPr>
          <a:xfrm>
            <a:off x="279600" y="2015050"/>
            <a:ext cx="8584800" cy="2963700"/>
          </a:xfrm>
          <a:prstGeom prst="rect">
            <a:avLst/>
          </a:prstGeom>
          <a:solidFill>
            <a:srgbClr val="C9DAF8"/>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980000"/>
                </a:solidFill>
              </a:rPr>
              <a:t>Pricing Model</a:t>
            </a:r>
            <a:r>
              <a:rPr lang="en" sz="1500">
                <a:solidFill>
                  <a:srgbClr val="20124D"/>
                </a:solidFill>
              </a:rPr>
              <a:t> for our product will work on subscription model. Where Hospital needs to pay us subscription fees depending upon the no. of patients they want to cover through this product.</a:t>
            </a:r>
            <a:br>
              <a:rPr lang="en" sz="1500">
                <a:solidFill>
                  <a:srgbClr val="20124D"/>
                </a:solidFill>
              </a:rPr>
            </a:br>
            <a:r>
              <a:rPr lang="en" sz="1500">
                <a:solidFill>
                  <a:srgbClr val="20124D"/>
                </a:solidFill>
              </a:rPr>
              <a:t/>
            </a:r>
            <a:br>
              <a:rPr lang="en" sz="1500">
                <a:solidFill>
                  <a:srgbClr val="20124D"/>
                </a:solidFill>
              </a:rPr>
            </a:br>
            <a:r>
              <a:rPr lang="en" sz="1500">
                <a:solidFill>
                  <a:srgbClr val="20124D"/>
                </a:solidFill>
              </a:rPr>
              <a:t>On average 50% of the ICU Beds are occupied. </a:t>
            </a:r>
            <a:br>
              <a:rPr lang="en" sz="1500">
                <a:solidFill>
                  <a:srgbClr val="20124D"/>
                </a:solidFill>
              </a:rPr>
            </a:br>
            <a:r>
              <a:rPr lang="en" sz="1500">
                <a:solidFill>
                  <a:srgbClr val="20124D"/>
                </a:solidFill>
              </a:rPr>
              <a:t>No. of Patients that can be covered through this App: 47,500  </a:t>
            </a:r>
            <a:br>
              <a:rPr lang="en" sz="1500">
                <a:solidFill>
                  <a:srgbClr val="20124D"/>
                </a:solidFill>
              </a:rPr>
            </a:br>
            <a:r>
              <a:rPr lang="en" sz="1500">
                <a:solidFill>
                  <a:srgbClr val="20124D"/>
                </a:solidFill>
              </a:rPr>
              <a:t>Let’s say per day price of our subscription lies on average </a:t>
            </a:r>
            <a:r>
              <a:rPr lang="en" sz="1500">
                <a:solidFill>
                  <a:srgbClr val="980000"/>
                </a:solidFill>
              </a:rPr>
              <a:t>INR 100/Patient</a:t>
            </a:r>
            <a:r>
              <a:rPr lang="en" sz="1500">
                <a:solidFill>
                  <a:srgbClr val="20124D"/>
                </a:solidFill>
              </a:rPr>
              <a:t> (10% Cost of ICU)</a:t>
            </a:r>
            <a:br>
              <a:rPr lang="en" sz="1500">
                <a:solidFill>
                  <a:srgbClr val="20124D"/>
                </a:solidFill>
              </a:rPr>
            </a:br>
            <a:r>
              <a:rPr lang="en" sz="1500">
                <a:solidFill>
                  <a:srgbClr val="20124D"/>
                </a:solidFill>
              </a:rPr>
              <a:t>Let’s assume 10% of Conversion rate</a:t>
            </a:r>
            <a:br>
              <a:rPr lang="en" sz="1500">
                <a:solidFill>
                  <a:srgbClr val="20124D"/>
                </a:solidFill>
              </a:rPr>
            </a:br>
            <a:r>
              <a:rPr lang="en" sz="1500">
                <a:solidFill>
                  <a:srgbClr val="20124D"/>
                </a:solidFill>
              </a:rPr>
              <a:t>In one year, CareVIS can generate Revenue = </a:t>
            </a:r>
            <a:r>
              <a:rPr lang="en" sz="1500" b="1">
                <a:solidFill>
                  <a:srgbClr val="980000"/>
                </a:solidFill>
              </a:rPr>
              <a:t>171 Million</a:t>
            </a:r>
            <a:r>
              <a:rPr lang="en" sz="1500">
                <a:solidFill>
                  <a:srgbClr val="20124D"/>
                </a:solidFill>
              </a:rPr>
              <a:t> </a:t>
            </a:r>
            <a:endParaRPr sz="2000">
              <a:solidFill>
                <a:srgbClr val="20124D"/>
              </a:solidFill>
            </a:endParaRPr>
          </a:p>
        </p:txBody>
      </p:sp>
      <p:sp>
        <p:nvSpPr>
          <p:cNvPr id="189" name="Google Shape;189;p22"/>
          <p:cNvSpPr txBox="1"/>
          <p:nvPr/>
        </p:nvSpPr>
        <p:spPr>
          <a:xfrm>
            <a:off x="154950" y="837975"/>
            <a:ext cx="4149000" cy="3852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FFF"/>
                </a:solidFill>
                <a:latin typeface="Lato"/>
                <a:ea typeface="Lato"/>
                <a:cs typeface="Lato"/>
                <a:sym typeface="Lato"/>
              </a:rPr>
              <a:t>Number of ICU Beds in Public Sector: 35,000 +</a:t>
            </a:r>
            <a:endParaRPr sz="1300" b="1">
              <a:solidFill>
                <a:srgbClr val="FFFFFF"/>
              </a:solidFill>
              <a:latin typeface="Lato"/>
              <a:ea typeface="Lato"/>
              <a:cs typeface="Lato"/>
              <a:sym typeface="Lato"/>
            </a:endParaRPr>
          </a:p>
        </p:txBody>
      </p:sp>
      <p:sp>
        <p:nvSpPr>
          <p:cNvPr id="190" name="Google Shape;190;p22"/>
          <p:cNvSpPr txBox="1"/>
          <p:nvPr/>
        </p:nvSpPr>
        <p:spPr>
          <a:xfrm>
            <a:off x="4650750" y="837975"/>
            <a:ext cx="4149000" cy="3852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FFF"/>
                </a:solidFill>
                <a:latin typeface="Lato"/>
                <a:ea typeface="Lato"/>
                <a:cs typeface="Lato"/>
                <a:sym typeface="Lato"/>
              </a:rPr>
              <a:t>Number of ICU in Private Sector: 60,000 +</a:t>
            </a:r>
            <a:endParaRPr sz="1300" b="1">
              <a:solidFill>
                <a:srgbClr val="FFFFFF"/>
              </a:solidFill>
              <a:latin typeface="Lato"/>
              <a:ea typeface="Lato"/>
              <a:cs typeface="Lato"/>
              <a:sym typeface="Lato"/>
            </a:endParaRPr>
          </a:p>
        </p:txBody>
      </p:sp>
      <p:sp>
        <p:nvSpPr>
          <p:cNvPr id="191" name="Google Shape;191;p22"/>
          <p:cNvSpPr txBox="1"/>
          <p:nvPr/>
        </p:nvSpPr>
        <p:spPr>
          <a:xfrm>
            <a:off x="3355350" y="1447575"/>
            <a:ext cx="2359500" cy="3852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FFF"/>
                </a:solidFill>
                <a:latin typeface="Lato"/>
                <a:ea typeface="Lato"/>
                <a:cs typeface="Lato"/>
                <a:sym typeface="Lato"/>
              </a:rPr>
              <a:t>Cost of ICU/Day: INR 1000 +</a:t>
            </a:r>
            <a:endParaRPr sz="1300" b="1">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3"/>
          <p:cNvPicPr preferRelativeResize="0"/>
          <p:nvPr/>
        </p:nvPicPr>
        <p:blipFill>
          <a:blip r:embed="rId3">
            <a:alphaModFix amt="50000"/>
          </a:blip>
          <a:stretch>
            <a:fillRect/>
          </a:stretch>
        </p:blipFill>
        <p:spPr>
          <a:xfrm>
            <a:off x="0" y="0"/>
            <a:ext cx="9144000" cy="5088000"/>
          </a:xfrm>
          <a:prstGeom prst="rect">
            <a:avLst/>
          </a:prstGeom>
          <a:noFill/>
          <a:ln>
            <a:noFill/>
          </a:ln>
        </p:spPr>
      </p:pic>
      <p:sp>
        <p:nvSpPr>
          <p:cNvPr id="197" name="Google Shape;197;p23"/>
          <p:cNvSpPr txBox="1">
            <a:spLocks noGrp="1"/>
          </p:cNvSpPr>
          <p:nvPr>
            <p:ph type="title"/>
          </p:nvPr>
        </p:nvSpPr>
        <p:spPr>
          <a:xfrm>
            <a:off x="0" y="0"/>
            <a:ext cx="9144000" cy="682200"/>
          </a:xfrm>
          <a:prstGeom prst="rect">
            <a:avLst/>
          </a:prstGeom>
          <a:solidFill>
            <a:srgbClr val="073763"/>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400" b="1">
                <a:solidFill>
                  <a:srgbClr val="FFFFFF"/>
                </a:solidFill>
                <a:latin typeface="Roboto"/>
                <a:ea typeface="Roboto"/>
                <a:cs typeface="Roboto"/>
                <a:sym typeface="Roboto"/>
              </a:rPr>
              <a:t>COVID-19	</a:t>
            </a:r>
            <a:endParaRPr sz="3400" b="1">
              <a:solidFill>
                <a:srgbClr val="FFFFFF"/>
              </a:solidFill>
              <a:latin typeface="Roboto"/>
              <a:ea typeface="Roboto"/>
              <a:cs typeface="Roboto"/>
              <a:sym typeface="Roboto"/>
            </a:endParaRPr>
          </a:p>
        </p:txBody>
      </p:sp>
      <p:sp>
        <p:nvSpPr>
          <p:cNvPr id="198" name="Google Shape;198;p23"/>
          <p:cNvSpPr txBox="1">
            <a:spLocks noGrp="1"/>
          </p:cNvSpPr>
          <p:nvPr>
            <p:ph type="body" idx="1"/>
          </p:nvPr>
        </p:nvSpPr>
        <p:spPr>
          <a:xfrm>
            <a:off x="127275" y="867025"/>
            <a:ext cx="8917800" cy="682200"/>
          </a:xfrm>
          <a:prstGeom prst="rect">
            <a:avLst/>
          </a:prstGeom>
          <a:solidFill>
            <a:srgbClr val="C9DAF8"/>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000000"/>
                </a:solidFill>
                <a:latin typeface="Fira Sans Condensed"/>
                <a:ea typeface="Fira Sans Condensed"/>
                <a:cs typeface="Fira Sans Condensed"/>
                <a:sym typeface="Fira Sans Condensed"/>
              </a:rPr>
              <a:t>Challenges faced by Health Workers during this pandemic and how can CareVis assists them to fight this pandemic?</a:t>
            </a:r>
            <a:endParaRPr sz="1600" b="1">
              <a:solidFill>
                <a:srgbClr val="000000"/>
              </a:solidFill>
              <a:latin typeface="Fira Sans Condensed"/>
              <a:ea typeface="Fira Sans Condensed"/>
              <a:cs typeface="Fira Sans Condensed"/>
              <a:sym typeface="Fira Sans Condensed"/>
            </a:endParaRPr>
          </a:p>
        </p:txBody>
      </p:sp>
      <p:sp>
        <p:nvSpPr>
          <p:cNvPr id="199" name="Google Shape;199;p23"/>
          <p:cNvSpPr txBox="1"/>
          <p:nvPr/>
        </p:nvSpPr>
        <p:spPr>
          <a:xfrm>
            <a:off x="261200" y="1828575"/>
            <a:ext cx="2039400" cy="3852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rgbClr val="FFFFFF"/>
                </a:solidFill>
                <a:latin typeface="Lato"/>
                <a:ea typeface="Lato"/>
                <a:cs typeface="Lato"/>
                <a:sym typeface="Lato"/>
              </a:rPr>
              <a:t>Work Overload</a:t>
            </a:r>
            <a:endParaRPr sz="1300" b="1">
              <a:solidFill>
                <a:srgbClr val="FFFFFF"/>
              </a:solidFill>
              <a:latin typeface="Lato"/>
              <a:ea typeface="Lato"/>
              <a:cs typeface="Lato"/>
              <a:sym typeface="Lato"/>
            </a:endParaRPr>
          </a:p>
        </p:txBody>
      </p:sp>
      <p:sp>
        <p:nvSpPr>
          <p:cNvPr id="200" name="Google Shape;200;p23"/>
          <p:cNvSpPr txBox="1"/>
          <p:nvPr/>
        </p:nvSpPr>
        <p:spPr>
          <a:xfrm>
            <a:off x="2989500" y="1828575"/>
            <a:ext cx="2511600" cy="3852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rgbClr val="FFFFFF"/>
                </a:solidFill>
                <a:latin typeface="Lato"/>
                <a:ea typeface="Lato"/>
                <a:cs typeface="Lato"/>
                <a:sym typeface="Lato"/>
              </a:rPr>
              <a:t>Not Enough Time Spent</a:t>
            </a:r>
            <a:endParaRPr sz="1300" b="1">
              <a:solidFill>
                <a:srgbClr val="FFFFFF"/>
              </a:solidFill>
              <a:latin typeface="Lato"/>
              <a:ea typeface="Lato"/>
              <a:cs typeface="Lato"/>
              <a:sym typeface="Lato"/>
            </a:endParaRPr>
          </a:p>
        </p:txBody>
      </p:sp>
      <p:sp>
        <p:nvSpPr>
          <p:cNvPr id="201" name="Google Shape;201;p23"/>
          <p:cNvSpPr txBox="1"/>
          <p:nvPr/>
        </p:nvSpPr>
        <p:spPr>
          <a:xfrm>
            <a:off x="6204200" y="1828575"/>
            <a:ext cx="2348100" cy="3852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rgbClr val="FFFFFF"/>
                </a:solidFill>
                <a:latin typeface="Lato"/>
                <a:ea typeface="Lato"/>
                <a:cs typeface="Lato"/>
                <a:sym typeface="Lato"/>
              </a:rPr>
              <a:t>Limited Number of ICU Beds</a:t>
            </a:r>
            <a:endParaRPr sz="1300" b="1">
              <a:solidFill>
                <a:srgbClr val="FFFFFF"/>
              </a:solidFill>
              <a:latin typeface="Lato"/>
              <a:ea typeface="Lato"/>
              <a:cs typeface="Lato"/>
              <a:sym typeface="Lato"/>
            </a:endParaRPr>
          </a:p>
        </p:txBody>
      </p:sp>
      <p:sp>
        <p:nvSpPr>
          <p:cNvPr id="202" name="Google Shape;202;p23"/>
          <p:cNvSpPr txBox="1">
            <a:spLocks noGrp="1"/>
          </p:cNvSpPr>
          <p:nvPr>
            <p:ph type="body" idx="1"/>
          </p:nvPr>
        </p:nvSpPr>
        <p:spPr>
          <a:xfrm>
            <a:off x="279600" y="2396050"/>
            <a:ext cx="8584800" cy="1110000"/>
          </a:xfrm>
          <a:prstGeom prst="rect">
            <a:avLst/>
          </a:prstGeom>
          <a:solidFill>
            <a:srgbClr val="C9DAF8"/>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20124D"/>
                </a:solidFill>
              </a:rPr>
              <a:t>User Pain points mentioned earlier is significantly increased during this pandemic. CareVis can play major role in assisting doctors by minimizing the Gaps in Cares and reducing the care required per patient. Also by predicting the number of beds available in future can assists Hospital Management Team/Government to expand resources or do necessary actions.</a:t>
            </a:r>
            <a:endParaRPr sz="1400">
              <a:solidFill>
                <a:srgbClr val="20124D"/>
              </a:solidFill>
            </a:endParaRPr>
          </a:p>
        </p:txBody>
      </p:sp>
      <p:sp>
        <p:nvSpPr>
          <p:cNvPr id="203" name="Google Shape;203;p23"/>
          <p:cNvSpPr txBox="1">
            <a:spLocks noGrp="1"/>
          </p:cNvSpPr>
          <p:nvPr>
            <p:ph type="body" idx="1"/>
          </p:nvPr>
        </p:nvSpPr>
        <p:spPr>
          <a:xfrm>
            <a:off x="1270700" y="4148650"/>
            <a:ext cx="6590100" cy="471600"/>
          </a:xfrm>
          <a:prstGeom prst="rect">
            <a:avLst/>
          </a:prstGeom>
          <a:solidFill>
            <a:srgbClr val="980000"/>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solidFill>
                  <a:srgbClr val="000000"/>
                </a:solidFill>
              </a:rPr>
              <a:t>Our MVPs Model Is Not Trained On COVID-19 Patient Data.</a:t>
            </a:r>
            <a:endParaRPr sz="1400" b="1">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4"/>
          <p:cNvPicPr preferRelativeResize="0"/>
          <p:nvPr/>
        </p:nvPicPr>
        <p:blipFill>
          <a:blip r:embed="rId3">
            <a:alphaModFix amt="44000"/>
          </a:blip>
          <a:stretch>
            <a:fillRect/>
          </a:stretch>
        </p:blipFill>
        <p:spPr>
          <a:xfrm>
            <a:off x="0" y="682200"/>
            <a:ext cx="9144000" cy="4461299"/>
          </a:xfrm>
          <a:prstGeom prst="rect">
            <a:avLst/>
          </a:prstGeom>
          <a:noFill/>
          <a:ln>
            <a:noFill/>
          </a:ln>
        </p:spPr>
      </p:pic>
      <p:sp>
        <p:nvSpPr>
          <p:cNvPr id="209" name="Google Shape;209;p24"/>
          <p:cNvSpPr txBox="1">
            <a:spLocks noGrp="1"/>
          </p:cNvSpPr>
          <p:nvPr>
            <p:ph type="title"/>
          </p:nvPr>
        </p:nvSpPr>
        <p:spPr>
          <a:xfrm>
            <a:off x="0" y="0"/>
            <a:ext cx="9144000" cy="682200"/>
          </a:xfrm>
          <a:prstGeom prst="rect">
            <a:avLst/>
          </a:prstGeom>
          <a:solidFill>
            <a:srgbClr val="073763"/>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400" b="1">
                <a:solidFill>
                  <a:srgbClr val="FFFFFF"/>
                </a:solidFill>
                <a:latin typeface="Roboto"/>
                <a:ea typeface="Roboto"/>
                <a:cs typeface="Roboto"/>
                <a:sym typeface="Roboto"/>
              </a:rPr>
              <a:t>SWOT ANALYSIS	</a:t>
            </a:r>
            <a:endParaRPr sz="3400" b="1">
              <a:solidFill>
                <a:srgbClr val="FFFFFF"/>
              </a:solidFill>
              <a:latin typeface="Roboto"/>
              <a:ea typeface="Roboto"/>
              <a:cs typeface="Roboto"/>
              <a:sym typeface="Roboto"/>
            </a:endParaRPr>
          </a:p>
        </p:txBody>
      </p:sp>
      <p:graphicFrame>
        <p:nvGraphicFramePr>
          <p:cNvPr id="210" name="Google Shape;210;p24"/>
          <p:cNvGraphicFramePr/>
          <p:nvPr/>
        </p:nvGraphicFramePr>
        <p:xfrm>
          <a:off x="530575" y="1147600"/>
          <a:ext cx="7876950" cy="3569675"/>
        </p:xfrm>
        <a:graphic>
          <a:graphicData uri="http://schemas.openxmlformats.org/drawingml/2006/table">
            <a:tbl>
              <a:tblPr>
                <a:noFill/>
                <a:tableStyleId>{A2E7BD76-3FD7-4912-BA9E-8A2257446E3B}</a:tableStyleId>
              </a:tblPr>
              <a:tblGrid>
                <a:gridCol w="2625650"/>
                <a:gridCol w="2625650"/>
                <a:gridCol w="2625650"/>
              </a:tblGrid>
              <a:tr h="906925">
                <a:tc>
                  <a:txBody>
                    <a:bodyPr/>
                    <a:lstStyle/>
                    <a:p>
                      <a:pPr marL="0" lvl="0" indent="0" algn="ctr" rtl="0">
                        <a:spcBef>
                          <a:spcPts val="0"/>
                        </a:spcBef>
                        <a:spcAft>
                          <a:spcPts val="0"/>
                        </a:spcAft>
                        <a:buNone/>
                      </a:pPr>
                      <a:endParaRPr>
                        <a:solidFill>
                          <a:srgbClr val="222A35"/>
                        </a:solidFill>
                      </a:endParaRPr>
                    </a:p>
                    <a:p>
                      <a:pPr marL="0" lvl="0" indent="0" algn="l" rtl="0">
                        <a:spcBef>
                          <a:spcPts val="0"/>
                        </a:spcBef>
                        <a:spcAft>
                          <a:spcPts val="0"/>
                        </a:spcAft>
                        <a:buNone/>
                      </a:pPr>
                      <a:r>
                        <a:rPr lang="en">
                          <a:solidFill>
                            <a:srgbClr val="222A35"/>
                          </a:solidFill>
                        </a:rPr>
                        <a:t>     </a:t>
                      </a:r>
                      <a:r>
                        <a:rPr lang="en" sz="1600" b="1">
                          <a:solidFill>
                            <a:srgbClr val="222A35"/>
                          </a:solidFill>
                        </a:rPr>
                        <a:t>STRENGTH</a:t>
                      </a:r>
                      <a:r>
                        <a:rPr lang="en">
                          <a:solidFill>
                            <a:srgbClr val="222A35"/>
                          </a:solidFill>
                        </a:rPr>
                        <a:t>                  </a:t>
                      </a:r>
                      <a:endParaRPr sz="1600" b="1">
                        <a:solidFill>
                          <a:srgbClr val="222A35"/>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Clr>
                          <a:schemeClr val="dk1"/>
                        </a:buClr>
                        <a:buFont typeface="Arial"/>
                        <a:buNone/>
                      </a:pPr>
                      <a:r>
                        <a:rPr lang="en">
                          <a:solidFill>
                            <a:schemeClr val="dk1"/>
                          </a:solidFill>
                        </a:rPr>
                        <a:t/>
                      </a:r>
                      <a:br>
                        <a:rPr lang="en">
                          <a:solidFill>
                            <a:schemeClr val="dk1"/>
                          </a:solidFill>
                        </a:rPr>
                      </a:br>
                      <a:r>
                        <a:rPr lang="en">
                          <a:solidFill>
                            <a:schemeClr val="dk1"/>
                          </a:solidFill>
                        </a:rPr>
                        <a:t>Actionable Insights</a:t>
                      </a:r>
                      <a:endParaRPr>
                        <a:solidFill>
                          <a:schemeClr val="dk1"/>
                        </a:solidFill>
                      </a:endParaRPr>
                    </a:p>
                    <a:p>
                      <a:pPr marL="0" lvl="0" indent="0" algn="ctr"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
                      </a:r>
                      <a:br>
                        <a:rPr lang="en"/>
                      </a:br>
                      <a:r>
                        <a:rPr lang="en"/>
                        <a:t>Low False Positive Rates</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r>
              <a:tr h="918550">
                <a:tc>
                  <a:txBody>
                    <a:bodyPr/>
                    <a:lstStyle/>
                    <a:p>
                      <a:pPr marL="0" lvl="0" indent="0" algn="l" rtl="0">
                        <a:spcBef>
                          <a:spcPts val="0"/>
                        </a:spcBef>
                        <a:spcAft>
                          <a:spcPts val="0"/>
                        </a:spcAft>
                        <a:buNone/>
                      </a:pPr>
                      <a:endParaRPr>
                        <a:solidFill>
                          <a:schemeClr val="accent2"/>
                        </a:solidFill>
                      </a:endParaRPr>
                    </a:p>
                    <a:p>
                      <a:pPr marL="0" lvl="0" indent="0" algn="l" rtl="0">
                        <a:spcBef>
                          <a:spcPts val="0"/>
                        </a:spcBef>
                        <a:spcAft>
                          <a:spcPts val="0"/>
                        </a:spcAft>
                        <a:buNone/>
                      </a:pPr>
                      <a:r>
                        <a:rPr lang="en">
                          <a:solidFill>
                            <a:schemeClr val="accent2"/>
                          </a:solidFill>
                        </a:rPr>
                        <a:t>    </a:t>
                      </a:r>
                      <a:r>
                        <a:rPr lang="en" b="1">
                          <a:solidFill>
                            <a:schemeClr val="accent2"/>
                          </a:solidFill>
                        </a:rPr>
                        <a:t>WEAKNESSES </a:t>
                      </a:r>
                      <a:endParaRPr b="1">
                        <a:solidFill>
                          <a:schemeClr val="accent2"/>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
                      </a:r>
                      <a:br>
                        <a:rPr lang="en"/>
                      </a:br>
                      <a:r>
                        <a:rPr lang="en"/>
                        <a:t>Cannot Completely Remove Human Intervention</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
                      </a:r>
                      <a:br>
                        <a:rPr lang="en"/>
                      </a:br>
                      <a:r>
                        <a:rPr lang="en"/>
                        <a:t>Under Confident Prediction in case of less data</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r>
              <a:tr h="872100">
                <a:tc>
                  <a:txBody>
                    <a:bodyPr/>
                    <a:lstStyle/>
                    <a:p>
                      <a:pPr marL="0" lvl="0" indent="0" algn="l" rtl="0">
                        <a:spcBef>
                          <a:spcPts val="0"/>
                        </a:spcBef>
                        <a:spcAft>
                          <a:spcPts val="0"/>
                        </a:spcAft>
                        <a:buNone/>
                      </a:pPr>
                      <a:endParaRPr b="1">
                        <a:solidFill>
                          <a:srgbClr val="222A35"/>
                        </a:solidFill>
                      </a:endParaRPr>
                    </a:p>
                    <a:p>
                      <a:pPr marL="0" lvl="0" indent="0" algn="l" rtl="0">
                        <a:spcBef>
                          <a:spcPts val="0"/>
                        </a:spcBef>
                        <a:spcAft>
                          <a:spcPts val="0"/>
                        </a:spcAft>
                        <a:buNone/>
                      </a:pPr>
                      <a:r>
                        <a:rPr lang="en" b="1">
                          <a:solidFill>
                            <a:srgbClr val="222A35"/>
                          </a:solidFill>
                        </a:rPr>
                        <a:t>  OPPORTUNITIES</a:t>
                      </a:r>
                      <a:endParaRPr b="1">
                        <a:solidFill>
                          <a:srgbClr val="222A35"/>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
                      </a:r>
                      <a:br>
                        <a:rPr lang="en"/>
                      </a:br>
                      <a:r>
                        <a:rPr lang="en"/>
                        <a:t>Medical Research</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
                      </a:r>
                      <a:br>
                        <a:rPr lang="en"/>
                      </a:br>
                      <a:r>
                        <a:rPr lang="en"/>
                        <a:t>AI in HealthCare</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r>
              <a:tr h="872100">
                <a:tc>
                  <a:txBody>
                    <a:bodyPr/>
                    <a:lstStyle/>
                    <a:p>
                      <a:pPr marL="0" lvl="0" indent="0" algn="l" rtl="0">
                        <a:spcBef>
                          <a:spcPts val="0"/>
                        </a:spcBef>
                        <a:spcAft>
                          <a:spcPts val="0"/>
                        </a:spcAft>
                        <a:buNone/>
                      </a:pPr>
                      <a:r>
                        <a:rPr lang="en" b="1">
                          <a:solidFill>
                            <a:srgbClr val="222A35"/>
                          </a:solidFill>
                        </a:rPr>
                        <a:t>     </a:t>
                      </a:r>
                      <a:endParaRPr b="1">
                        <a:solidFill>
                          <a:srgbClr val="222A35"/>
                        </a:solidFill>
                      </a:endParaRPr>
                    </a:p>
                    <a:p>
                      <a:pPr marL="0" lvl="0" indent="0" algn="l" rtl="0">
                        <a:spcBef>
                          <a:spcPts val="0"/>
                        </a:spcBef>
                        <a:spcAft>
                          <a:spcPts val="0"/>
                        </a:spcAft>
                        <a:buNone/>
                      </a:pPr>
                      <a:r>
                        <a:rPr lang="en" b="1">
                          <a:solidFill>
                            <a:srgbClr val="222A35"/>
                          </a:solidFill>
                        </a:rPr>
                        <a:t>         THREATS        </a:t>
                      </a:r>
                      <a:endParaRPr b="1">
                        <a:solidFill>
                          <a:srgbClr val="222A35"/>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
                      </a:r>
                      <a:br>
                        <a:rPr lang="en"/>
                      </a:br>
                      <a:r>
                        <a:rPr lang="en"/>
                        <a:t>Too much dependency</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
                      </a:r>
                      <a:br>
                        <a:rPr lang="en"/>
                      </a:br>
                      <a:r>
                        <a:rPr lang="en"/>
                        <a:t>New Medical Norms</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9FC5E8"/>
                    </a:solidFill>
                  </a:tcPr>
                </a:tc>
              </a:tr>
            </a:tbl>
          </a:graphicData>
        </a:graphic>
      </p:graphicFrame>
      <p:pic>
        <p:nvPicPr>
          <p:cNvPr id="211" name="Google Shape;211;p24"/>
          <p:cNvPicPr preferRelativeResize="0"/>
          <p:nvPr/>
        </p:nvPicPr>
        <p:blipFill>
          <a:blip r:embed="rId4">
            <a:alphaModFix/>
          </a:blip>
          <a:stretch>
            <a:fillRect/>
          </a:stretch>
        </p:blipFill>
        <p:spPr>
          <a:xfrm>
            <a:off x="2280725" y="1221225"/>
            <a:ext cx="734950" cy="734950"/>
          </a:xfrm>
          <a:prstGeom prst="rect">
            <a:avLst/>
          </a:prstGeom>
          <a:noFill/>
          <a:ln>
            <a:noFill/>
          </a:ln>
        </p:spPr>
      </p:pic>
      <p:pic>
        <p:nvPicPr>
          <p:cNvPr id="212" name="Google Shape;212;p24"/>
          <p:cNvPicPr preferRelativeResize="0"/>
          <p:nvPr/>
        </p:nvPicPr>
        <p:blipFill>
          <a:blip r:embed="rId5">
            <a:alphaModFix/>
          </a:blip>
          <a:stretch>
            <a:fillRect/>
          </a:stretch>
        </p:blipFill>
        <p:spPr>
          <a:xfrm>
            <a:off x="2280724" y="2136224"/>
            <a:ext cx="734950" cy="734950"/>
          </a:xfrm>
          <a:prstGeom prst="rect">
            <a:avLst/>
          </a:prstGeom>
          <a:noFill/>
          <a:ln>
            <a:noFill/>
          </a:ln>
        </p:spPr>
      </p:pic>
      <p:pic>
        <p:nvPicPr>
          <p:cNvPr id="213" name="Google Shape;213;p24"/>
          <p:cNvPicPr preferRelativeResize="0"/>
          <p:nvPr/>
        </p:nvPicPr>
        <p:blipFill>
          <a:blip r:embed="rId6">
            <a:alphaModFix/>
          </a:blip>
          <a:stretch>
            <a:fillRect/>
          </a:stretch>
        </p:blipFill>
        <p:spPr>
          <a:xfrm>
            <a:off x="2280725" y="3051225"/>
            <a:ext cx="734950" cy="734950"/>
          </a:xfrm>
          <a:prstGeom prst="rect">
            <a:avLst/>
          </a:prstGeom>
          <a:noFill/>
          <a:ln>
            <a:noFill/>
          </a:ln>
        </p:spPr>
      </p:pic>
      <p:pic>
        <p:nvPicPr>
          <p:cNvPr id="214" name="Google Shape;214;p24"/>
          <p:cNvPicPr preferRelativeResize="0"/>
          <p:nvPr/>
        </p:nvPicPr>
        <p:blipFill>
          <a:blip r:embed="rId7">
            <a:alphaModFix/>
          </a:blip>
          <a:stretch>
            <a:fillRect/>
          </a:stretch>
        </p:blipFill>
        <p:spPr>
          <a:xfrm>
            <a:off x="2280725" y="3913250"/>
            <a:ext cx="734950" cy="73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5"/>
          <p:cNvPicPr preferRelativeResize="0"/>
          <p:nvPr/>
        </p:nvPicPr>
        <p:blipFill>
          <a:blip r:embed="rId3">
            <a:alphaModFix amt="51000"/>
          </a:blip>
          <a:stretch>
            <a:fillRect/>
          </a:stretch>
        </p:blipFill>
        <p:spPr>
          <a:xfrm>
            <a:off x="0" y="0"/>
            <a:ext cx="9144000" cy="5143500"/>
          </a:xfrm>
          <a:prstGeom prst="rect">
            <a:avLst/>
          </a:prstGeom>
          <a:noFill/>
          <a:ln>
            <a:noFill/>
          </a:ln>
        </p:spPr>
      </p:pic>
      <p:sp>
        <p:nvSpPr>
          <p:cNvPr id="220" name="Google Shape;220;p25"/>
          <p:cNvSpPr/>
          <p:nvPr/>
        </p:nvSpPr>
        <p:spPr>
          <a:xfrm>
            <a:off x="555175" y="646212"/>
            <a:ext cx="8191622" cy="1062674"/>
          </a:xfrm>
          <a:prstGeom prst="rect">
            <a:avLst/>
          </a:prstGeom>
        </p:spPr>
        <p:txBody>
          <a:bodyPr>
            <a:prstTxWarp prst="textPlain">
              <a:avLst/>
            </a:prstTxWarp>
          </a:bodyPr>
          <a:lstStyle/>
          <a:p>
            <a:pPr lvl="0" algn="ctr"/>
            <a:r>
              <a:rPr b="0" i="0">
                <a:ln w="9525" cap="flat" cmpd="sng">
                  <a:solidFill>
                    <a:srgbClr val="000000"/>
                  </a:solidFill>
                  <a:prstDash val="solid"/>
                  <a:round/>
                  <a:headEnd type="none" w="sm" len="sm"/>
                  <a:tailEnd type="none" w="sm" len="sm"/>
                </a:ln>
                <a:solidFill>
                  <a:srgbClr val="073763"/>
                </a:solidFill>
                <a:latin typeface="Arial"/>
              </a:rPr>
              <a:t>THANK YOU</a:t>
            </a:r>
          </a:p>
        </p:txBody>
      </p:sp>
      <p:sp>
        <p:nvSpPr>
          <p:cNvPr id="221" name="Google Shape;221;p25"/>
          <p:cNvSpPr txBox="1"/>
          <p:nvPr/>
        </p:nvSpPr>
        <p:spPr>
          <a:xfrm>
            <a:off x="1933750" y="2223150"/>
            <a:ext cx="5091000" cy="2788800"/>
          </a:xfrm>
          <a:prstGeom prst="rect">
            <a:avLst/>
          </a:prstGeom>
          <a:noFill/>
          <a:ln>
            <a:noFill/>
          </a:ln>
        </p:spPr>
        <p:txBody>
          <a:bodyPr spcFirstLastPara="1" wrap="square" lIns="91425" tIns="91425" rIns="91425" bIns="91425" anchor="t" anchorCtr="0">
            <a:noAutofit/>
          </a:bodyPr>
          <a:lstStyle/>
          <a:p>
            <a:pPr marL="457200" lvl="0" indent="0" algn="ctr" rtl="0">
              <a:lnSpc>
                <a:spcPct val="150000"/>
              </a:lnSpc>
              <a:spcBef>
                <a:spcPts val="0"/>
              </a:spcBef>
              <a:spcAft>
                <a:spcPts val="0"/>
              </a:spcAft>
              <a:buNone/>
            </a:pPr>
            <a:r>
              <a:rPr lang="en" sz="3000" b="1" dirty="0"/>
              <a:t>Team: JARVIS, IIT BHU</a:t>
            </a:r>
            <a:endParaRPr sz="3000" b="1" dirty="0"/>
          </a:p>
          <a:p>
            <a:pPr marL="0" lvl="0" indent="0" algn="l" rtl="0">
              <a:lnSpc>
                <a:spcPct val="150000"/>
              </a:lnSpc>
              <a:spcBef>
                <a:spcPts val="0"/>
              </a:spcBef>
              <a:spcAft>
                <a:spcPts val="0"/>
              </a:spcAft>
              <a:buNone/>
            </a:pPr>
            <a:r>
              <a:rPr lang="en" sz="3000" b="1" dirty="0"/>
              <a:t> </a:t>
            </a:r>
            <a:r>
              <a:rPr lang="en" sz="3000" b="1" dirty="0" smtClean="0"/>
              <a:t>          </a:t>
            </a:r>
            <a:r>
              <a:rPr lang="en" sz="3000" b="1" dirty="0" smtClean="0"/>
              <a:t>SUMIT </a:t>
            </a:r>
            <a:r>
              <a:rPr lang="en" sz="3000" b="1" dirty="0"/>
              <a:t>KESHAV</a:t>
            </a:r>
            <a:endParaRPr sz="3000" b="1" dirty="0"/>
          </a:p>
          <a:p>
            <a:pPr marL="0" lvl="0" indent="0" algn="ctr" rtl="0">
              <a:lnSpc>
                <a:spcPct val="150000"/>
              </a:lnSpc>
              <a:spcBef>
                <a:spcPts val="0"/>
              </a:spcBef>
              <a:spcAft>
                <a:spcPts val="0"/>
              </a:spcAft>
              <a:buNone/>
            </a:pPr>
            <a:r>
              <a:rPr lang="en" sz="3000" b="1" dirty="0"/>
              <a:t>   HRITWIK SINGHAI</a:t>
            </a:r>
            <a:endParaRPr sz="3000" b="1" dirty="0"/>
          </a:p>
          <a:p>
            <a:pPr marL="0" lvl="0" indent="457200" algn="l" rtl="0">
              <a:lnSpc>
                <a:spcPct val="150000"/>
              </a:lnSpc>
              <a:spcBef>
                <a:spcPts val="0"/>
              </a:spcBef>
              <a:spcAft>
                <a:spcPts val="0"/>
              </a:spcAft>
              <a:buNone/>
            </a:pPr>
            <a:r>
              <a:rPr lang="en" sz="3000" b="1" dirty="0"/>
              <a:t>   PRASHANT PANDEY</a:t>
            </a:r>
            <a:endParaRPr sz="30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0" y="0"/>
            <a:ext cx="9144000" cy="682200"/>
          </a:xfrm>
          <a:prstGeom prst="rect">
            <a:avLst/>
          </a:prstGeom>
          <a:solidFill>
            <a:srgbClr val="073763"/>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400" b="1">
                <a:solidFill>
                  <a:srgbClr val="FFFFFF"/>
                </a:solidFill>
                <a:latin typeface="Roboto"/>
                <a:ea typeface="Roboto"/>
                <a:cs typeface="Roboto"/>
                <a:sym typeface="Roboto"/>
              </a:rPr>
              <a:t>APPENDIX</a:t>
            </a:r>
            <a:endParaRPr sz="3400" b="1">
              <a:solidFill>
                <a:srgbClr val="FFFFFF"/>
              </a:solidFill>
              <a:latin typeface="Roboto"/>
              <a:ea typeface="Roboto"/>
              <a:cs typeface="Roboto"/>
              <a:sym typeface="Roboto"/>
            </a:endParaRPr>
          </a:p>
        </p:txBody>
      </p:sp>
      <p:sp>
        <p:nvSpPr>
          <p:cNvPr id="227" name="Google Shape;227;p26"/>
          <p:cNvSpPr txBox="1">
            <a:spLocks noGrp="1"/>
          </p:cNvSpPr>
          <p:nvPr>
            <p:ph type="body" idx="1"/>
          </p:nvPr>
        </p:nvSpPr>
        <p:spPr>
          <a:xfrm>
            <a:off x="165425" y="893225"/>
            <a:ext cx="8835600" cy="4119600"/>
          </a:xfrm>
          <a:prstGeom prst="rect">
            <a:avLst/>
          </a:prstGeom>
          <a:solidFill>
            <a:srgbClr val="CFE2F3"/>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a:solidFill>
                  <a:schemeClr val="dk1"/>
                </a:solidFill>
              </a:rPr>
              <a:t>Imputation:</a:t>
            </a:r>
            <a:r>
              <a:rPr lang="en" sz="1200">
                <a:solidFill>
                  <a:schemeClr val="dk1"/>
                </a:solidFill>
              </a:rPr>
              <a:t> SK Learn iterative Imputer, Bayesian Ridge estimator : Ascending imputation </a:t>
            </a:r>
            <a:endParaRPr sz="1200">
              <a:solidFill>
                <a:schemeClr val="dk1"/>
              </a:solidFill>
            </a:endParaRPr>
          </a:p>
          <a:p>
            <a:pPr marL="254000" lvl="0" indent="-190500" algn="l" rtl="0">
              <a:lnSpc>
                <a:spcPct val="100000"/>
              </a:lnSpc>
              <a:spcBef>
                <a:spcPts val="0"/>
              </a:spcBef>
              <a:spcAft>
                <a:spcPts val="0"/>
              </a:spcAft>
              <a:buClr>
                <a:schemeClr val="dk1"/>
              </a:buClr>
              <a:buSzPts val="1100"/>
              <a:buFont typeface="Calibri"/>
              <a:buNone/>
            </a:pPr>
            <a:endParaRPr sz="1100">
              <a:solidFill>
                <a:schemeClr val="dk1"/>
              </a:solidFill>
            </a:endParaRPr>
          </a:p>
          <a:p>
            <a:pPr marL="0" lvl="0" indent="0" algn="l" rtl="0">
              <a:lnSpc>
                <a:spcPct val="100000"/>
              </a:lnSpc>
              <a:spcBef>
                <a:spcPts val="0"/>
              </a:spcBef>
              <a:spcAft>
                <a:spcPts val="0"/>
              </a:spcAft>
              <a:buNone/>
            </a:pPr>
            <a:r>
              <a:rPr lang="en" sz="1200" b="1">
                <a:solidFill>
                  <a:schemeClr val="dk1"/>
                </a:solidFill>
              </a:rPr>
              <a:t/>
            </a:r>
            <a:br>
              <a:rPr lang="en" sz="1200" b="1">
                <a:solidFill>
                  <a:schemeClr val="dk1"/>
                </a:solidFill>
              </a:rPr>
            </a:br>
            <a:r>
              <a:rPr lang="en" sz="1200" b="1">
                <a:solidFill>
                  <a:schemeClr val="dk1"/>
                </a:solidFill>
              </a:rPr>
              <a:t>Reduced Feature set after OLS(Ordinary Least Squares): </a:t>
            </a:r>
            <a:r>
              <a:rPr lang="en" sz="1200">
                <a:solidFill>
                  <a:schemeClr val="dk1"/>
                </a:solidFill>
              </a:rPr>
              <a:t>'Age’, 'BUN', 'Creatinine', 'DiasABP', 'FiO2', 'GCS', 'Glucose', 'HCO3’, 'HCT', 'HR', 'ICUType', 'K', 'MAP', 'Mg’, 'Na', 'PaCO2', 'PaO2', 'Platelets','Gender’, 'RecordID', 'SysABP', 'Temp', 'Urine', 'WBC', 'Weight', 'pH’.</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Clr>
                <a:schemeClr val="dk1"/>
              </a:buClr>
              <a:buFont typeface="Arial"/>
              <a:buNone/>
            </a:pPr>
            <a:r>
              <a:rPr lang="en" sz="1200" b="1">
                <a:solidFill>
                  <a:schemeClr val="dk1"/>
                </a:solidFill>
              </a:rPr>
              <a:t/>
            </a:r>
            <a:br>
              <a:rPr lang="en" sz="1200" b="1">
                <a:solidFill>
                  <a:schemeClr val="dk1"/>
                </a:solidFill>
              </a:rPr>
            </a:br>
            <a:r>
              <a:rPr lang="en" sz="1200" b="1">
                <a:solidFill>
                  <a:schemeClr val="dk1"/>
                </a:solidFill>
              </a:rPr>
              <a:t>XGBoost parameters:</a:t>
            </a:r>
            <a:r>
              <a:rPr lang="en" sz="1200">
                <a:solidFill>
                  <a:schemeClr val="dk1"/>
                </a:solidFill>
              </a:rPr>
              <a:t> 'colsample_bytree': 1, 'gamma': 0, </a:t>
            </a:r>
            <a:br>
              <a:rPr lang="en" sz="1200">
                <a:solidFill>
                  <a:schemeClr val="dk1"/>
                </a:solidFill>
              </a:rPr>
            </a:br>
            <a:r>
              <a:rPr lang="en" sz="1200">
                <a:solidFill>
                  <a:schemeClr val="dk1"/>
                </a:solidFill>
              </a:rPr>
              <a:t>'learning_rate': 0.06, 'max_depth': 5, 'subsample': 0.9</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p:txBody>
      </p:sp>
      <p:pic>
        <p:nvPicPr>
          <p:cNvPr id="228" name="Google Shape;228;p26" descr="A screenshot of a cell phone&#10;&#10;Description automatically generated"/>
          <p:cNvPicPr preferRelativeResize="0"/>
          <p:nvPr/>
        </p:nvPicPr>
        <p:blipFill rotWithShape="1">
          <a:blip r:embed="rId3">
            <a:alphaModFix/>
          </a:blip>
          <a:srcRect/>
          <a:stretch/>
        </p:blipFill>
        <p:spPr>
          <a:xfrm>
            <a:off x="4890598" y="2400975"/>
            <a:ext cx="4003328" cy="2505900"/>
          </a:xfrm>
          <a:prstGeom prst="rect">
            <a:avLst/>
          </a:prstGeom>
          <a:noFill/>
          <a:ln>
            <a:noFill/>
          </a:ln>
        </p:spPr>
      </p:pic>
      <p:sp>
        <p:nvSpPr>
          <p:cNvPr id="229" name="Google Shape;229;p26"/>
          <p:cNvSpPr txBox="1"/>
          <p:nvPr/>
        </p:nvSpPr>
        <p:spPr>
          <a:xfrm>
            <a:off x="5473065" y="2086651"/>
            <a:ext cx="2731800" cy="2307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rPr>
              <a:t>OLS Results</a:t>
            </a:r>
            <a:endParaRPr sz="12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7"/>
          <p:cNvPicPr preferRelativeResize="0"/>
          <p:nvPr/>
        </p:nvPicPr>
        <p:blipFill>
          <a:blip r:embed="rId3">
            <a:alphaModFix amt="46000"/>
          </a:blip>
          <a:stretch>
            <a:fillRect/>
          </a:stretch>
        </p:blipFill>
        <p:spPr>
          <a:xfrm>
            <a:off x="0" y="562500"/>
            <a:ext cx="9144003" cy="4581001"/>
          </a:xfrm>
          <a:prstGeom prst="rect">
            <a:avLst/>
          </a:prstGeom>
          <a:noFill/>
          <a:ln>
            <a:noFill/>
          </a:ln>
        </p:spPr>
      </p:pic>
      <p:pic>
        <p:nvPicPr>
          <p:cNvPr id="235" name="Google Shape;235;p27" descr="A close up of a map&#10;&#10;Description automatically generated"/>
          <p:cNvPicPr preferRelativeResize="0"/>
          <p:nvPr/>
        </p:nvPicPr>
        <p:blipFill rotWithShape="1">
          <a:blip r:embed="rId4">
            <a:alphaModFix/>
          </a:blip>
          <a:srcRect t="5455"/>
          <a:stretch/>
        </p:blipFill>
        <p:spPr>
          <a:xfrm>
            <a:off x="104200" y="1066575"/>
            <a:ext cx="4540675" cy="3042200"/>
          </a:xfrm>
          <a:prstGeom prst="rect">
            <a:avLst/>
          </a:prstGeom>
          <a:noFill/>
          <a:ln w="9525" cap="flat" cmpd="sng">
            <a:solidFill>
              <a:srgbClr val="000000"/>
            </a:solidFill>
            <a:prstDash val="solid"/>
            <a:round/>
            <a:headEnd type="none" w="sm" len="sm"/>
            <a:tailEnd type="none" w="sm" len="sm"/>
          </a:ln>
        </p:spPr>
      </p:pic>
      <p:pic>
        <p:nvPicPr>
          <p:cNvPr id="236" name="Google Shape;236;p27" descr="A close up of a map&#10;&#10;Description automatically generated"/>
          <p:cNvPicPr preferRelativeResize="0"/>
          <p:nvPr/>
        </p:nvPicPr>
        <p:blipFill rotWithShape="1">
          <a:blip r:embed="rId5">
            <a:alphaModFix/>
          </a:blip>
          <a:srcRect t="4361"/>
          <a:stretch/>
        </p:blipFill>
        <p:spPr>
          <a:xfrm>
            <a:off x="4644875" y="1066575"/>
            <a:ext cx="4499126" cy="3042199"/>
          </a:xfrm>
          <a:prstGeom prst="rect">
            <a:avLst/>
          </a:prstGeom>
          <a:noFill/>
          <a:ln w="9525" cap="flat" cmpd="sng">
            <a:solidFill>
              <a:srgbClr val="000000"/>
            </a:solidFill>
            <a:prstDash val="solid"/>
            <a:round/>
            <a:headEnd type="none" w="sm" len="sm"/>
            <a:tailEnd type="none" w="sm" len="sm"/>
          </a:ln>
        </p:spPr>
      </p:pic>
      <p:sp>
        <p:nvSpPr>
          <p:cNvPr id="237" name="Google Shape;237;p27"/>
          <p:cNvSpPr txBox="1">
            <a:spLocks noGrp="1"/>
          </p:cNvSpPr>
          <p:nvPr>
            <p:ph type="title"/>
          </p:nvPr>
        </p:nvSpPr>
        <p:spPr>
          <a:xfrm>
            <a:off x="0" y="0"/>
            <a:ext cx="9144000" cy="562500"/>
          </a:xfrm>
          <a:prstGeom prst="rect">
            <a:avLst/>
          </a:prstGeom>
          <a:solidFill>
            <a:srgbClr val="073763"/>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rgbClr val="FFFFFF"/>
                </a:solidFill>
                <a:latin typeface="Roboto"/>
                <a:ea typeface="Roboto"/>
                <a:cs typeface="Roboto"/>
                <a:sym typeface="Roboto"/>
              </a:rPr>
              <a:t>PRECISION RECALL CURVES</a:t>
            </a:r>
            <a:endParaRPr sz="2500" b="1">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0" y="0"/>
            <a:ext cx="9144000" cy="612900"/>
          </a:xfrm>
          <a:prstGeom prst="rect">
            <a:avLst/>
          </a:prstGeom>
          <a:solidFill>
            <a:srgbClr val="073763"/>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FFFFFF"/>
                </a:solidFill>
                <a:latin typeface="Roboto"/>
                <a:ea typeface="Roboto"/>
                <a:cs typeface="Roboto"/>
                <a:sym typeface="Roboto"/>
              </a:rPr>
              <a:t>ROC &amp; AUC SCORES FOR VARIOUS MODELS </a:t>
            </a:r>
            <a:endParaRPr sz="2100" b="1">
              <a:solidFill>
                <a:srgbClr val="FFFFFF"/>
              </a:solidFill>
              <a:latin typeface="Roboto"/>
              <a:ea typeface="Roboto"/>
              <a:cs typeface="Roboto"/>
              <a:sym typeface="Roboto"/>
            </a:endParaRPr>
          </a:p>
        </p:txBody>
      </p:sp>
      <p:pic>
        <p:nvPicPr>
          <p:cNvPr id="243" name="Google Shape;243;p28" descr="A close up of a map&#10;&#10;Description automatically generated"/>
          <p:cNvPicPr preferRelativeResize="0"/>
          <p:nvPr/>
        </p:nvPicPr>
        <p:blipFill rotWithShape="1">
          <a:blip r:embed="rId3">
            <a:alphaModFix/>
          </a:blip>
          <a:srcRect/>
          <a:stretch/>
        </p:blipFill>
        <p:spPr>
          <a:xfrm>
            <a:off x="0" y="612900"/>
            <a:ext cx="9144000" cy="4530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body" idx="1"/>
          </p:nvPr>
        </p:nvSpPr>
        <p:spPr>
          <a:xfrm>
            <a:off x="211225" y="710475"/>
            <a:ext cx="8520600" cy="13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rPr>
              <a:t>Most of the Patients Survive, Distribution is Skewed.</a:t>
            </a:r>
            <a:endParaRPr sz="1300">
              <a:solidFill>
                <a:srgbClr val="000000"/>
              </a:solidFill>
            </a:endParaRPr>
          </a:p>
          <a:p>
            <a:pPr marL="0" lvl="0" indent="0" algn="l" rtl="0">
              <a:spcBef>
                <a:spcPts val="1600"/>
              </a:spcBef>
              <a:spcAft>
                <a:spcPts val="0"/>
              </a:spcAft>
              <a:buNone/>
            </a:pPr>
            <a:r>
              <a:rPr lang="en" sz="1400" b="1">
                <a:solidFill>
                  <a:srgbClr val="660000"/>
                </a:solidFill>
              </a:rPr>
              <a:t>Hence we select F1 Score and ROC Curve Better Metrics</a:t>
            </a:r>
            <a:endParaRPr sz="1400" b="1">
              <a:solidFill>
                <a:srgbClr val="660000"/>
              </a:solidFill>
            </a:endParaRPr>
          </a:p>
          <a:p>
            <a:pPr marL="0" lvl="0" indent="0" algn="l" rtl="0">
              <a:spcBef>
                <a:spcPts val="1600"/>
              </a:spcBef>
              <a:spcAft>
                <a:spcPts val="1600"/>
              </a:spcAft>
              <a:buNone/>
            </a:pPr>
            <a:endParaRPr sz="1400"/>
          </a:p>
        </p:txBody>
      </p:sp>
      <p:sp>
        <p:nvSpPr>
          <p:cNvPr id="249" name="Google Shape;249;p29"/>
          <p:cNvSpPr txBox="1">
            <a:spLocks noGrp="1"/>
          </p:cNvSpPr>
          <p:nvPr>
            <p:ph type="title"/>
          </p:nvPr>
        </p:nvSpPr>
        <p:spPr>
          <a:xfrm>
            <a:off x="0" y="0"/>
            <a:ext cx="9144000" cy="532500"/>
          </a:xfrm>
          <a:prstGeom prst="rect">
            <a:avLst/>
          </a:prstGeom>
          <a:solidFill>
            <a:srgbClr val="073763"/>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rgbClr val="FFFFFF"/>
                </a:solidFill>
                <a:latin typeface="Roboto"/>
                <a:ea typeface="Roboto"/>
                <a:cs typeface="Roboto"/>
                <a:sym typeface="Roboto"/>
              </a:rPr>
              <a:t>MODEL EVALUATION METRICS</a:t>
            </a:r>
            <a:endParaRPr sz="2100" b="1">
              <a:solidFill>
                <a:srgbClr val="FFFFFF"/>
              </a:solidFill>
              <a:latin typeface="Roboto"/>
              <a:ea typeface="Roboto"/>
              <a:cs typeface="Roboto"/>
              <a:sym typeface="Roboto"/>
            </a:endParaRPr>
          </a:p>
        </p:txBody>
      </p:sp>
      <p:pic>
        <p:nvPicPr>
          <p:cNvPr id="250" name="Google Shape;250;p29" title="Points scored"/>
          <p:cNvPicPr preferRelativeResize="0"/>
          <p:nvPr/>
        </p:nvPicPr>
        <p:blipFill>
          <a:blip r:embed="rId3">
            <a:alphaModFix/>
          </a:blip>
          <a:stretch>
            <a:fillRect/>
          </a:stretch>
        </p:blipFill>
        <p:spPr>
          <a:xfrm>
            <a:off x="769350" y="1747975"/>
            <a:ext cx="7404351" cy="330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pSp>
        <p:nvGrpSpPr>
          <p:cNvPr id="255" name="Google Shape;255;p30"/>
          <p:cNvGrpSpPr/>
          <p:nvPr/>
        </p:nvGrpSpPr>
        <p:grpSpPr>
          <a:xfrm>
            <a:off x="-266" y="0"/>
            <a:ext cx="9161033" cy="5143500"/>
            <a:chOff x="-8079959" y="0"/>
            <a:chExt cx="10053811" cy="6858000"/>
          </a:xfrm>
        </p:grpSpPr>
        <p:grpSp>
          <p:nvGrpSpPr>
            <p:cNvPr id="256" name="Google Shape;256;p30"/>
            <p:cNvGrpSpPr/>
            <p:nvPr/>
          </p:nvGrpSpPr>
          <p:grpSpPr>
            <a:xfrm>
              <a:off x="-8079959" y="0"/>
              <a:ext cx="10035600" cy="6858000"/>
              <a:chOff x="-8079959" y="0"/>
              <a:chExt cx="10035600" cy="6858000"/>
            </a:xfrm>
          </p:grpSpPr>
          <p:sp>
            <p:nvSpPr>
              <p:cNvPr id="257" name="Google Shape;257;p30"/>
              <p:cNvSpPr/>
              <p:nvPr/>
            </p:nvSpPr>
            <p:spPr>
              <a:xfrm>
                <a:off x="-8079959" y="0"/>
                <a:ext cx="10035600" cy="6858000"/>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8" name="Google Shape;258;p30"/>
              <p:cNvSpPr txBox="1"/>
              <p:nvPr/>
            </p:nvSpPr>
            <p:spPr>
              <a:xfrm>
                <a:off x="-6781800" y="944880"/>
                <a:ext cx="76767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sp>
          <p:nvSpPr>
            <p:cNvPr id="259" name="Google Shape;259;p30"/>
            <p:cNvSpPr txBox="1"/>
            <p:nvPr/>
          </p:nvSpPr>
          <p:spPr>
            <a:xfrm>
              <a:off x="-8061148" y="0"/>
              <a:ext cx="10035000" cy="663900"/>
            </a:xfrm>
            <a:prstGeom prst="rect">
              <a:avLst/>
            </a:prstGeom>
            <a:solidFill>
              <a:srgbClr val="073763"/>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b="1">
                  <a:solidFill>
                    <a:srgbClr val="FFFFFF"/>
                  </a:solidFill>
                  <a:latin typeface="Arial"/>
                  <a:ea typeface="Arial"/>
                  <a:cs typeface="Arial"/>
                  <a:sym typeface="Arial"/>
                </a:rPr>
                <a:t>REDUCING THE FALSE POS</a:t>
              </a:r>
              <a:r>
                <a:rPr lang="en" sz="1800" b="1">
                  <a:solidFill>
                    <a:srgbClr val="FFFFFF"/>
                  </a:solidFill>
                </a:rPr>
                <a:t>I</a:t>
              </a:r>
              <a:r>
                <a:rPr lang="en" sz="1800" b="1">
                  <a:solidFill>
                    <a:srgbClr val="FFFFFF"/>
                  </a:solidFill>
                  <a:latin typeface="Arial"/>
                  <a:ea typeface="Arial"/>
                  <a:cs typeface="Arial"/>
                  <a:sym typeface="Arial"/>
                </a:rPr>
                <a:t>TIVE RATE</a:t>
              </a:r>
              <a:endParaRPr sz="1100"/>
            </a:p>
          </p:txBody>
        </p:sp>
        <p:grpSp>
          <p:nvGrpSpPr>
            <p:cNvPr id="260" name="Google Shape;260;p30"/>
            <p:cNvGrpSpPr/>
            <p:nvPr/>
          </p:nvGrpSpPr>
          <p:grpSpPr>
            <a:xfrm>
              <a:off x="-6607742" y="1624589"/>
              <a:ext cx="2527200" cy="663900"/>
              <a:chOff x="1113578" y="750434"/>
              <a:chExt cx="2527200" cy="663900"/>
            </a:xfrm>
          </p:grpSpPr>
          <p:sp>
            <p:nvSpPr>
              <p:cNvPr id="261" name="Google Shape;261;p30"/>
              <p:cNvSpPr/>
              <p:nvPr/>
            </p:nvSpPr>
            <p:spPr>
              <a:xfrm>
                <a:off x="1113578" y="750434"/>
                <a:ext cx="2527200" cy="663900"/>
              </a:xfrm>
              <a:prstGeom prst="roundRect">
                <a:avLst>
                  <a:gd name="adj" fmla="val 16667"/>
                </a:avLst>
              </a:prstGeom>
              <a:solidFill>
                <a:srgbClr val="00000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2" name="Google Shape;262;p30"/>
              <p:cNvSpPr txBox="1"/>
              <p:nvPr/>
            </p:nvSpPr>
            <p:spPr>
              <a:xfrm>
                <a:off x="1310455" y="799002"/>
                <a:ext cx="2225100" cy="599100"/>
              </a:xfrm>
              <a:prstGeom prst="rect">
                <a:avLst/>
              </a:prstGeom>
              <a:solidFill>
                <a:srgbClr val="000000"/>
              </a:solidFill>
              <a:ln>
                <a:noFill/>
              </a:ln>
            </p:spPr>
            <p:txBody>
              <a:bodyPr spcFirstLastPara="1" wrap="square" lIns="40000" tIns="40000" rIns="40000" bIns="40000" anchor="ctr" anchorCtr="0">
                <a:noAutofit/>
              </a:bodyPr>
              <a:lstStyle/>
              <a:p>
                <a:pPr marL="0" marR="0" lvl="0" indent="0" algn="ctr" rtl="0">
                  <a:lnSpc>
                    <a:spcPct val="90000"/>
                  </a:lnSpc>
                  <a:spcBef>
                    <a:spcPts val="0"/>
                  </a:spcBef>
                  <a:spcAft>
                    <a:spcPts val="0"/>
                  </a:spcAft>
                  <a:buClr>
                    <a:srgbClr val="FFFFFF"/>
                  </a:buClr>
                  <a:buSzPts val="1100"/>
                  <a:buFont typeface="Arial"/>
                  <a:buNone/>
                </a:pPr>
                <a:r>
                  <a:rPr lang="en" sz="1100" b="1">
                    <a:solidFill>
                      <a:srgbClr val="FFFFFF"/>
                    </a:solidFill>
                    <a:latin typeface="Arial"/>
                    <a:ea typeface="Arial"/>
                    <a:cs typeface="Arial"/>
                    <a:sym typeface="Arial"/>
                  </a:rPr>
                  <a:t>Initial FPR (Raw Data)</a:t>
                </a:r>
                <a:endParaRPr sz="1100"/>
              </a:p>
            </p:txBody>
          </p:sp>
        </p:grpSp>
        <p:grpSp>
          <p:nvGrpSpPr>
            <p:cNvPr id="263" name="Google Shape;263;p30"/>
            <p:cNvGrpSpPr/>
            <p:nvPr/>
          </p:nvGrpSpPr>
          <p:grpSpPr>
            <a:xfrm>
              <a:off x="-3548792" y="1609753"/>
              <a:ext cx="1814400" cy="663900"/>
              <a:chOff x="4172528" y="750838"/>
              <a:chExt cx="1814400" cy="663900"/>
            </a:xfrm>
          </p:grpSpPr>
          <p:sp>
            <p:nvSpPr>
              <p:cNvPr id="264" name="Google Shape;264;p30"/>
              <p:cNvSpPr/>
              <p:nvPr/>
            </p:nvSpPr>
            <p:spPr>
              <a:xfrm>
                <a:off x="4172528" y="750838"/>
                <a:ext cx="1814400" cy="663900"/>
              </a:xfrm>
              <a:prstGeom prst="roundRect">
                <a:avLst>
                  <a:gd name="adj" fmla="val 16667"/>
                </a:avLst>
              </a:prstGeom>
              <a:solidFill>
                <a:srgbClr val="00000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5" name="Google Shape;265;p30"/>
              <p:cNvSpPr txBox="1"/>
              <p:nvPr/>
            </p:nvSpPr>
            <p:spPr>
              <a:xfrm>
                <a:off x="4206747" y="783205"/>
                <a:ext cx="1605000" cy="599100"/>
              </a:xfrm>
              <a:prstGeom prst="rect">
                <a:avLst/>
              </a:prstGeom>
              <a:solidFill>
                <a:srgbClr val="000000"/>
              </a:solidFill>
              <a:ln>
                <a:noFill/>
              </a:ln>
            </p:spPr>
            <p:txBody>
              <a:bodyPr spcFirstLastPara="1" wrap="square" lIns="40000" tIns="40000" rIns="40000" bIns="40000" anchor="ctr" anchorCtr="0">
                <a:noAutofit/>
              </a:bodyPr>
              <a:lstStyle/>
              <a:p>
                <a:pPr marL="0" marR="0" lvl="0" indent="0" algn="ctr" rtl="0">
                  <a:lnSpc>
                    <a:spcPct val="90000"/>
                  </a:lnSpc>
                  <a:spcBef>
                    <a:spcPts val="0"/>
                  </a:spcBef>
                  <a:spcAft>
                    <a:spcPts val="0"/>
                  </a:spcAft>
                  <a:buClr>
                    <a:srgbClr val="FFFFFF"/>
                  </a:buClr>
                  <a:buSzPts val="1100"/>
                  <a:buFont typeface="Arial"/>
                  <a:buNone/>
                </a:pPr>
                <a:r>
                  <a:rPr lang="en" sz="1100" b="1">
                    <a:solidFill>
                      <a:srgbClr val="FFFFFF"/>
                    </a:solidFill>
                    <a:latin typeface="Arial"/>
                    <a:ea typeface="Arial"/>
                    <a:cs typeface="Arial"/>
                    <a:sym typeface="Arial"/>
                  </a:rPr>
                  <a:t>Impute Using Bayesian Ridge</a:t>
                </a:r>
                <a:endParaRPr sz="1100"/>
              </a:p>
            </p:txBody>
          </p:sp>
        </p:grpSp>
        <p:grpSp>
          <p:nvGrpSpPr>
            <p:cNvPr id="266" name="Google Shape;266;p30"/>
            <p:cNvGrpSpPr/>
            <p:nvPr/>
          </p:nvGrpSpPr>
          <p:grpSpPr>
            <a:xfrm>
              <a:off x="-1223617" y="1687359"/>
              <a:ext cx="2426100" cy="612900"/>
              <a:chOff x="6497703" y="813204"/>
              <a:chExt cx="2426100" cy="612900"/>
            </a:xfrm>
          </p:grpSpPr>
          <p:sp>
            <p:nvSpPr>
              <p:cNvPr id="267" name="Google Shape;267;p30"/>
              <p:cNvSpPr/>
              <p:nvPr/>
            </p:nvSpPr>
            <p:spPr>
              <a:xfrm>
                <a:off x="6497703" y="813204"/>
                <a:ext cx="2426100" cy="612900"/>
              </a:xfrm>
              <a:prstGeom prst="roundRect">
                <a:avLst>
                  <a:gd name="adj" fmla="val 16667"/>
                </a:avLst>
              </a:prstGeom>
              <a:solidFill>
                <a:srgbClr val="00000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8" name="Google Shape;268;p30"/>
              <p:cNvSpPr txBox="1"/>
              <p:nvPr/>
            </p:nvSpPr>
            <p:spPr>
              <a:xfrm>
                <a:off x="6577643" y="873548"/>
                <a:ext cx="2318700" cy="524400"/>
              </a:xfrm>
              <a:prstGeom prst="rect">
                <a:avLst/>
              </a:prstGeom>
              <a:solidFill>
                <a:srgbClr val="000000"/>
              </a:solidFill>
              <a:ln>
                <a:noFill/>
              </a:ln>
            </p:spPr>
            <p:txBody>
              <a:bodyPr spcFirstLastPara="1" wrap="square" lIns="40000" tIns="40000" rIns="40000" bIns="40000" anchor="ctr" anchorCtr="0">
                <a:noAutofit/>
              </a:bodyPr>
              <a:lstStyle/>
              <a:p>
                <a:pPr marL="0" marR="0" lvl="0" indent="0" algn="ctr" rtl="0">
                  <a:lnSpc>
                    <a:spcPct val="90000"/>
                  </a:lnSpc>
                  <a:spcBef>
                    <a:spcPts val="0"/>
                  </a:spcBef>
                  <a:spcAft>
                    <a:spcPts val="0"/>
                  </a:spcAft>
                  <a:buClr>
                    <a:srgbClr val="FFFFFF"/>
                  </a:buClr>
                  <a:buSzPts val="1100"/>
                  <a:buFont typeface="Arial"/>
                  <a:buNone/>
                </a:pPr>
                <a:r>
                  <a:rPr lang="en" sz="1100" b="1">
                    <a:solidFill>
                      <a:srgbClr val="FFFFFF"/>
                    </a:solidFill>
                    <a:latin typeface="Arial"/>
                    <a:ea typeface="Arial"/>
                    <a:cs typeface="Arial"/>
                    <a:sym typeface="Arial"/>
                  </a:rPr>
                  <a:t>Use XGBoost Ensembling with Correlated Features Removed</a:t>
                </a:r>
                <a:endParaRPr sz="1100"/>
              </a:p>
            </p:txBody>
          </p:sp>
        </p:grpSp>
        <p:cxnSp>
          <p:nvCxnSpPr>
            <p:cNvPr id="269" name="Google Shape;269;p30"/>
            <p:cNvCxnSpPr>
              <a:stCxn id="261" idx="3"/>
              <a:endCxn id="265" idx="1"/>
            </p:cNvCxnSpPr>
            <p:nvPr/>
          </p:nvCxnSpPr>
          <p:spPr>
            <a:xfrm rot="10800000" flipH="1">
              <a:off x="-4080542" y="1941839"/>
              <a:ext cx="566100" cy="14700"/>
            </a:xfrm>
            <a:prstGeom prst="straightConnector1">
              <a:avLst/>
            </a:prstGeom>
            <a:noFill/>
            <a:ln w="31750" cap="flat" cmpd="sng">
              <a:solidFill>
                <a:srgbClr val="000000"/>
              </a:solidFill>
              <a:prstDash val="solid"/>
              <a:miter lim="800000"/>
              <a:headEnd type="none" w="sm" len="sm"/>
              <a:tailEnd type="triangle" w="med" len="med"/>
            </a:ln>
          </p:spPr>
        </p:cxnSp>
        <p:cxnSp>
          <p:nvCxnSpPr>
            <p:cNvPr id="270" name="Google Shape;270;p30"/>
            <p:cNvCxnSpPr>
              <a:endCxn id="267" idx="1"/>
            </p:cNvCxnSpPr>
            <p:nvPr/>
          </p:nvCxnSpPr>
          <p:spPr>
            <a:xfrm rot="10800000" flipH="1">
              <a:off x="-1730617" y="1993809"/>
              <a:ext cx="507000" cy="8400"/>
            </a:xfrm>
            <a:prstGeom prst="straightConnector1">
              <a:avLst/>
            </a:prstGeom>
            <a:noFill/>
            <a:ln w="31750" cap="flat" cmpd="sng">
              <a:solidFill>
                <a:srgbClr val="000000"/>
              </a:solidFill>
              <a:prstDash val="solid"/>
              <a:miter lim="800000"/>
              <a:headEnd type="none" w="sm" len="sm"/>
              <a:tailEnd type="triangle" w="med" len="med"/>
            </a:ln>
          </p:spPr>
        </p:cxnSp>
        <p:pic>
          <p:nvPicPr>
            <p:cNvPr id="271" name="Google Shape;271;p30" descr="Screenshot 2019-11-06 at 4.04.39 AM.png"/>
            <p:cNvPicPr preferRelativeResize="0"/>
            <p:nvPr/>
          </p:nvPicPr>
          <p:blipFill rotWithShape="1">
            <a:blip r:embed="rId3">
              <a:alphaModFix/>
            </a:blip>
            <a:srcRect/>
            <a:stretch/>
          </p:blipFill>
          <p:spPr>
            <a:xfrm>
              <a:off x="-6605579" y="2916965"/>
              <a:ext cx="2527254" cy="2036052"/>
            </a:xfrm>
            <a:prstGeom prst="rect">
              <a:avLst/>
            </a:prstGeom>
            <a:noFill/>
            <a:ln>
              <a:noFill/>
            </a:ln>
          </p:spPr>
        </p:pic>
        <p:pic>
          <p:nvPicPr>
            <p:cNvPr id="272" name="Google Shape;272;p30" descr="Screenshot 2019-11-06 at 4.05.23 AM.png"/>
            <p:cNvPicPr preferRelativeResize="0"/>
            <p:nvPr/>
          </p:nvPicPr>
          <p:blipFill rotWithShape="1">
            <a:blip r:embed="rId4">
              <a:alphaModFix/>
            </a:blip>
            <a:srcRect/>
            <a:stretch/>
          </p:blipFill>
          <p:spPr>
            <a:xfrm>
              <a:off x="-1303838" y="2944273"/>
              <a:ext cx="2548035" cy="2064658"/>
            </a:xfrm>
            <a:prstGeom prst="rect">
              <a:avLst/>
            </a:prstGeom>
            <a:noFill/>
            <a:ln>
              <a:noFill/>
            </a:ln>
          </p:spPr>
        </p:pic>
        <p:pic>
          <p:nvPicPr>
            <p:cNvPr id="273" name="Google Shape;273;p30" descr="Screenshot 2019-11-06 at 4.05.46 AM.png"/>
            <p:cNvPicPr preferRelativeResize="0"/>
            <p:nvPr/>
          </p:nvPicPr>
          <p:blipFill rotWithShape="1">
            <a:blip r:embed="rId5">
              <a:alphaModFix/>
            </a:blip>
            <a:srcRect/>
            <a:stretch/>
          </p:blipFill>
          <p:spPr>
            <a:xfrm>
              <a:off x="-3995347" y="2933448"/>
              <a:ext cx="2595954" cy="2058087"/>
            </a:xfrm>
            <a:prstGeom prst="rect">
              <a:avLst/>
            </a:prstGeom>
            <a:noFill/>
            <a:ln>
              <a:noFill/>
            </a:ln>
          </p:spPr>
        </p:pic>
        <p:sp>
          <p:nvSpPr>
            <p:cNvPr id="274" name="Google Shape;274;p30"/>
            <p:cNvSpPr txBox="1"/>
            <p:nvPr/>
          </p:nvSpPr>
          <p:spPr>
            <a:xfrm>
              <a:off x="-6075708" y="5183370"/>
              <a:ext cx="1552200" cy="276900"/>
            </a:xfrm>
            <a:prstGeom prst="rect">
              <a:avLst/>
            </a:prstGeom>
            <a:solidFill>
              <a:srgbClr val="000000"/>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a:solidFill>
                    <a:srgbClr val="FFFFFF"/>
                  </a:solidFill>
                  <a:latin typeface="Arial"/>
                  <a:ea typeface="Arial"/>
                  <a:cs typeface="Arial"/>
                  <a:sym typeface="Arial"/>
                </a:rPr>
                <a:t>FPR : 0.3</a:t>
              </a:r>
              <a:endParaRPr sz="1100"/>
            </a:p>
          </p:txBody>
        </p:sp>
        <p:sp>
          <p:nvSpPr>
            <p:cNvPr id="275" name="Google Shape;275;p30"/>
            <p:cNvSpPr txBox="1"/>
            <p:nvPr/>
          </p:nvSpPr>
          <p:spPr>
            <a:xfrm>
              <a:off x="-3577393" y="5198451"/>
              <a:ext cx="1552200" cy="276900"/>
            </a:xfrm>
            <a:prstGeom prst="rect">
              <a:avLst/>
            </a:prstGeom>
            <a:solidFill>
              <a:srgbClr val="000000"/>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a:solidFill>
                    <a:srgbClr val="FFFFFF"/>
                  </a:solidFill>
                  <a:latin typeface="Arial"/>
                  <a:ea typeface="Arial"/>
                  <a:cs typeface="Arial"/>
                  <a:sym typeface="Arial"/>
                </a:rPr>
                <a:t>FPR : 0.15</a:t>
              </a:r>
              <a:endParaRPr sz="1100"/>
            </a:p>
          </p:txBody>
        </p:sp>
        <p:sp>
          <p:nvSpPr>
            <p:cNvPr id="276" name="Google Shape;276;p30"/>
            <p:cNvSpPr txBox="1"/>
            <p:nvPr/>
          </p:nvSpPr>
          <p:spPr>
            <a:xfrm>
              <a:off x="-868200" y="5183370"/>
              <a:ext cx="1552200" cy="276900"/>
            </a:xfrm>
            <a:prstGeom prst="rect">
              <a:avLst/>
            </a:prstGeom>
            <a:solidFill>
              <a:srgbClr val="000000"/>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a:solidFill>
                    <a:srgbClr val="FFFFFF"/>
                  </a:solidFill>
                  <a:latin typeface="Arial"/>
                  <a:ea typeface="Arial"/>
                  <a:cs typeface="Arial"/>
                  <a:sym typeface="Arial"/>
                </a:rPr>
                <a:t>FPR : 0.12</a:t>
              </a:r>
              <a:endParaRPr sz="11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mt="38000"/>
          </a:blip>
          <a:stretch>
            <a:fillRect/>
          </a:stretch>
        </p:blipFill>
        <p:spPr>
          <a:xfrm>
            <a:off x="-50" y="0"/>
            <a:ext cx="9144000" cy="5143500"/>
          </a:xfrm>
          <a:prstGeom prst="rect">
            <a:avLst/>
          </a:prstGeom>
          <a:noFill/>
          <a:ln>
            <a:noFill/>
          </a:ln>
        </p:spPr>
      </p:pic>
      <p:sp>
        <p:nvSpPr>
          <p:cNvPr id="62" name="Google Shape;62;p14"/>
          <p:cNvSpPr txBox="1">
            <a:spLocks noGrp="1"/>
          </p:cNvSpPr>
          <p:nvPr>
            <p:ph type="title"/>
          </p:nvPr>
        </p:nvSpPr>
        <p:spPr>
          <a:xfrm>
            <a:off x="472150" y="52625"/>
            <a:ext cx="857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163B"/>
                </a:solidFill>
                <a:latin typeface="Georgia"/>
                <a:ea typeface="Georgia"/>
                <a:cs typeface="Georgia"/>
                <a:sym typeface="Georgia"/>
              </a:rPr>
              <a:t>INDIA: IMPOTENT HEALTHCARE SYSTEM</a:t>
            </a:r>
            <a:endParaRPr b="1">
              <a:solidFill>
                <a:srgbClr val="00163B"/>
              </a:solidFill>
              <a:latin typeface="Georgia"/>
              <a:ea typeface="Georgia"/>
              <a:cs typeface="Georgia"/>
              <a:sym typeface="Georgia"/>
            </a:endParaRPr>
          </a:p>
        </p:txBody>
      </p:sp>
      <p:sp>
        <p:nvSpPr>
          <p:cNvPr id="63" name="Google Shape;63;p14"/>
          <p:cNvSpPr txBox="1"/>
          <p:nvPr/>
        </p:nvSpPr>
        <p:spPr>
          <a:xfrm>
            <a:off x="3333050" y="990375"/>
            <a:ext cx="2519700" cy="572700"/>
          </a:xfrm>
          <a:prstGeom prst="rect">
            <a:avLst/>
          </a:prstGeom>
          <a:solidFill>
            <a:schemeClr val="accent5"/>
          </a:solidFill>
          <a:ln>
            <a:noFill/>
          </a:ln>
          <a:effectLst>
            <a:outerShdw blurRad="57150" dist="19050" dir="5400000" algn="bl" rotWithShape="0">
              <a:srgbClr val="000000">
                <a:alpha val="46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FFF"/>
                </a:solidFill>
                <a:latin typeface="Lato"/>
                <a:ea typeface="Lato"/>
                <a:cs typeface="Lato"/>
                <a:sym typeface="Lato"/>
              </a:rPr>
              <a:t>POPULATION OF INDIA</a:t>
            </a:r>
            <a:endParaRPr sz="1300" b="1">
              <a:solidFill>
                <a:srgbClr val="FFFFFF"/>
              </a:solidFill>
              <a:latin typeface="Lato"/>
              <a:ea typeface="Lato"/>
              <a:cs typeface="Lato"/>
              <a:sym typeface="Lato"/>
            </a:endParaRPr>
          </a:p>
          <a:p>
            <a:pPr marL="0" lvl="0" indent="0" algn="l" rtl="0">
              <a:spcBef>
                <a:spcPts val="0"/>
              </a:spcBef>
              <a:spcAft>
                <a:spcPts val="0"/>
              </a:spcAft>
              <a:buNone/>
            </a:pPr>
            <a:r>
              <a:rPr lang="en" sz="1300" b="1">
                <a:solidFill>
                  <a:srgbClr val="FFFFFF"/>
                </a:solidFill>
                <a:latin typeface="Lato"/>
                <a:ea typeface="Lato"/>
                <a:cs typeface="Lato"/>
                <a:sym typeface="Lato"/>
              </a:rPr>
              <a:t>1.35 BILLION</a:t>
            </a:r>
            <a:endParaRPr sz="1300" b="1">
              <a:solidFill>
                <a:srgbClr val="FFFFFF"/>
              </a:solidFill>
              <a:latin typeface="Lato"/>
              <a:ea typeface="Lato"/>
              <a:cs typeface="Lato"/>
              <a:sym typeface="Lato"/>
            </a:endParaRPr>
          </a:p>
        </p:txBody>
      </p:sp>
      <p:sp>
        <p:nvSpPr>
          <p:cNvPr id="64" name="Google Shape;64;p14"/>
          <p:cNvSpPr txBox="1"/>
          <p:nvPr/>
        </p:nvSpPr>
        <p:spPr>
          <a:xfrm>
            <a:off x="285050" y="990375"/>
            <a:ext cx="2519700" cy="5727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FFF"/>
                </a:solidFill>
                <a:latin typeface="Lato"/>
                <a:ea typeface="Lato"/>
                <a:cs typeface="Lato"/>
                <a:sym typeface="Lato"/>
              </a:rPr>
              <a:t>TOTAL REGISTERED DOCTOR </a:t>
            </a:r>
            <a:endParaRPr sz="1300" b="1">
              <a:solidFill>
                <a:srgbClr val="FFFFFF"/>
              </a:solidFill>
              <a:latin typeface="Lato"/>
              <a:ea typeface="Lato"/>
              <a:cs typeface="Lato"/>
              <a:sym typeface="Lato"/>
            </a:endParaRPr>
          </a:p>
          <a:p>
            <a:pPr marL="0" lvl="0" indent="0" algn="l" rtl="0">
              <a:spcBef>
                <a:spcPts val="0"/>
              </a:spcBef>
              <a:spcAft>
                <a:spcPts val="0"/>
              </a:spcAft>
              <a:buNone/>
            </a:pPr>
            <a:r>
              <a:rPr lang="en" sz="1300" b="1">
                <a:solidFill>
                  <a:srgbClr val="FFFFFF"/>
                </a:solidFill>
                <a:latin typeface="Lato"/>
                <a:ea typeface="Lato"/>
                <a:cs typeface="Lato"/>
                <a:sym typeface="Lato"/>
              </a:rPr>
              <a:t>1.04 MILLION</a:t>
            </a:r>
            <a:endParaRPr sz="1300" b="1">
              <a:solidFill>
                <a:srgbClr val="FFFFFF"/>
              </a:solidFill>
              <a:latin typeface="Lato"/>
              <a:ea typeface="Lato"/>
              <a:cs typeface="Lato"/>
              <a:sym typeface="Lato"/>
            </a:endParaRPr>
          </a:p>
        </p:txBody>
      </p:sp>
      <p:sp>
        <p:nvSpPr>
          <p:cNvPr id="65" name="Google Shape;65;p14"/>
          <p:cNvSpPr txBox="1"/>
          <p:nvPr/>
        </p:nvSpPr>
        <p:spPr>
          <a:xfrm>
            <a:off x="6457250" y="990375"/>
            <a:ext cx="2519700" cy="572700"/>
          </a:xfrm>
          <a:prstGeom prst="rect">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FFF"/>
                </a:solidFill>
                <a:latin typeface="Lato"/>
                <a:ea typeface="Lato"/>
                <a:cs typeface="Lato"/>
                <a:sym typeface="Lato"/>
              </a:rPr>
              <a:t>ONE DOCTOR FOR	</a:t>
            </a:r>
            <a:endParaRPr sz="1300" b="1">
              <a:solidFill>
                <a:srgbClr val="FFFFFF"/>
              </a:solidFill>
              <a:latin typeface="Lato"/>
              <a:ea typeface="Lato"/>
              <a:cs typeface="Lato"/>
              <a:sym typeface="Lato"/>
            </a:endParaRPr>
          </a:p>
          <a:p>
            <a:pPr marL="0" lvl="0" indent="0" algn="l" rtl="0">
              <a:spcBef>
                <a:spcPts val="0"/>
              </a:spcBef>
              <a:spcAft>
                <a:spcPts val="0"/>
              </a:spcAft>
              <a:buNone/>
            </a:pPr>
            <a:r>
              <a:rPr lang="en" sz="1300" b="1">
                <a:solidFill>
                  <a:srgbClr val="FFFFFF"/>
                </a:solidFill>
                <a:latin typeface="Lato"/>
                <a:ea typeface="Lato"/>
                <a:cs typeface="Lato"/>
                <a:sym typeface="Lato"/>
              </a:rPr>
              <a:t>1457 CITIZENS</a:t>
            </a:r>
            <a:endParaRPr sz="1300" b="1">
              <a:solidFill>
                <a:srgbClr val="FFFFFF"/>
              </a:solidFill>
              <a:latin typeface="Lato"/>
              <a:ea typeface="Lato"/>
              <a:cs typeface="Lato"/>
              <a:sym typeface="Lato"/>
            </a:endParaRPr>
          </a:p>
        </p:txBody>
      </p:sp>
      <p:sp>
        <p:nvSpPr>
          <p:cNvPr id="66" name="Google Shape;66;p14"/>
          <p:cNvSpPr txBox="1">
            <a:spLocks noGrp="1"/>
          </p:cNvSpPr>
          <p:nvPr>
            <p:ph type="body" idx="1"/>
          </p:nvPr>
        </p:nvSpPr>
        <p:spPr>
          <a:xfrm>
            <a:off x="91150" y="2676150"/>
            <a:ext cx="9052800" cy="13275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Clr>
                <a:srgbClr val="5B0F00"/>
              </a:buClr>
              <a:buSzPts val="1700"/>
              <a:buFont typeface="Fira Sans Condensed"/>
              <a:buChar char="-"/>
            </a:pPr>
            <a:r>
              <a:rPr lang="en" sz="1700" b="1">
                <a:solidFill>
                  <a:srgbClr val="5B0F00"/>
                </a:solidFill>
                <a:latin typeface="Fira Sans Condensed"/>
                <a:ea typeface="Fira Sans Condensed"/>
                <a:cs typeface="Fira Sans Condensed"/>
                <a:sym typeface="Fira Sans Condensed"/>
              </a:rPr>
              <a:t>MORE INDIAN DIE OF POOR QUALITY CARE THAN DUE TO LACK OF ACCESS TO HEALTHCARE</a:t>
            </a:r>
            <a:endParaRPr sz="1700" b="1">
              <a:solidFill>
                <a:srgbClr val="5B0F00"/>
              </a:solidFill>
              <a:latin typeface="Fira Sans Condensed"/>
              <a:ea typeface="Fira Sans Condensed"/>
              <a:cs typeface="Fira Sans Condensed"/>
              <a:sym typeface="Fira Sans Condensed"/>
            </a:endParaRPr>
          </a:p>
          <a:p>
            <a:pPr marL="457200" lvl="0" indent="-336550" algn="l" rtl="0">
              <a:lnSpc>
                <a:spcPct val="100000"/>
              </a:lnSpc>
              <a:spcBef>
                <a:spcPts val="0"/>
              </a:spcBef>
              <a:spcAft>
                <a:spcPts val="0"/>
              </a:spcAft>
              <a:buClr>
                <a:srgbClr val="5B0F00"/>
              </a:buClr>
              <a:buSzPts val="1700"/>
              <a:buFont typeface="Fira Sans Condensed"/>
              <a:buChar char="-"/>
            </a:pPr>
            <a:r>
              <a:rPr lang="en" sz="1700" b="1">
                <a:solidFill>
                  <a:srgbClr val="5B0F00"/>
                </a:solidFill>
                <a:latin typeface="Fira Sans Condensed"/>
                <a:ea typeface="Fira Sans Condensed"/>
                <a:cs typeface="Fira Sans Condensed"/>
                <a:sym typeface="Fira Sans Condensed"/>
              </a:rPr>
              <a:t>1.6 MILLION DEATHS DUE TO POOR QUALITY OF CARE</a:t>
            </a:r>
            <a:endParaRPr sz="1700" b="1">
              <a:solidFill>
                <a:srgbClr val="5B0F00"/>
              </a:solidFill>
              <a:latin typeface="Fira Sans Condensed"/>
              <a:ea typeface="Fira Sans Condensed"/>
              <a:cs typeface="Fira Sans Condensed"/>
              <a:sym typeface="Fira Sans Condensed"/>
            </a:endParaRPr>
          </a:p>
          <a:p>
            <a:pPr marL="457200" lvl="0" indent="-336550" algn="l" rtl="0">
              <a:lnSpc>
                <a:spcPct val="100000"/>
              </a:lnSpc>
              <a:spcBef>
                <a:spcPts val="0"/>
              </a:spcBef>
              <a:spcAft>
                <a:spcPts val="0"/>
              </a:spcAft>
              <a:buClr>
                <a:srgbClr val="5B0F00"/>
              </a:buClr>
              <a:buSzPts val="1700"/>
              <a:buFont typeface="Fira Sans Condensed"/>
              <a:buChar char="-"/>
            </a:pPr>
            <a:r>
              <a:rPr lang="en" sz="1700" b="1">
                <a:solidFill>
                  <a:srgbClr val="5B0F00"/>
                </a:solidFill>
                <a:latin typeface="Fira Sans Condensed"/>
                <a:ea typeface="Fira Sans Condensed"/>
                <a:cs typeface="Fira Sans Condensed"/>
                <a:sym typeface="Fira Sans Condensed"/>
              </a:rPr>
              <a:t>2 TIMES MORE THAN DEATHS DUE TO NON UTILISATION OF HEALTHCARE SERVICES                                       </a:t>
            </a:r>
            <a:endParaRPr sz="1700" b="1">
              <a:solidFill>
                <a:srgbClr val="5B0F00"/>
              </a:solidFill>
              <a:latin typeface="Fira Sans Condensed"/>
              <a:ea typeface="Fira Sans Condensed"/>
              <a:cs typeface="Fira Sans Condensed"/>
              <a:sym typeface="Fira Sans Condensed"/>
            </a:endParaRPr>
          </a:p>
          <a:p>
            <a:pPr marL="457200" lvl="0" indent="-336550" algn="l" rtl="0">
              <a:lnSpc>
                <a:spcPct val="100000"/>
              </a:lnSpc>
              <a:spcBef>
                <a:spcPts val="0"/>
              </a:spcBef>
              <a:spcAft>
                <a:spcPts val="0"/>
              </a:spcAft>
              <a:buClr>
                <a:srgbClr val="5B0F00"/>
              </a:buClr>
              <a:buSzPts val="1700"/>
              <a:buFont typeface="Fira Sans Condensed"/>
              <a:buChar char="-"/>
            </a:pPr>
            <a:r>
              <a:rPr lang="en" sz="1700" b="1">
                <a:solidFill>
                  <a:srgbClr val="5B0F00"/>
                </a:solidFill>
                <a:latin typeface="Fira Sans Condensed"/>
                <a:ea typeface="Fira Sans Condensed"/>
                <a:cs typeface="Fira Sans Condensed"/>
                <a:sym typeface="Fira Sans Condensed"/>
              </a:rPr>
              <a:t>DOCTORS TO PATIENT RATIO IN INDIA: 1.34 DOCS FOR 1000 CITIZENS </a:t>
            </a:r>
            <a:endParaRPr sz="1700" b="1">
              <a:solidFill>
                <a:srgbClr val="5B0F00"/>
              </a:solidFill>
              <a:latin typeface="Fira Sans Condensed"/>
              <a:ea typeface="Fira Sans Condensed"/>
              <a:cs typeface="Fira Sans Condensed"/>
              <a:sym typeface="Fira Sans Condensed"/>
            </a:endParaRPr>
          </a:p>
          <a:p>
            <a:pPr marL="0" lvl="0" indent="0" algn="ctr" rtl="0">
              <a:lnSpc>
                <a:spcPct val="100000"/>
              </a:lnSpc>
              <a:spcBef>
                <a:spcPts val="1600"/>
              </a:spcBef>
              <a:spcAft>
                <a:spcPts val="0"/>
              </a:spcAft>
              <a:buNone/>
            </a:pPr>
            <a:r>
              <a:rPr lang="en" sz="1700" b="1">
                <a:solidFill>
                  <a:schemeClr val="dk1"/>
                </a:solidFill>
                <a:latin typeface="Fira Sans Condensed"/>
                <a:ea typeface="Fira Sans Condensed"/>
                <a:cs typeface="Fira Sans Condensed"/>
                <a:sym typeface="Fira Sans Condensed"/>
              </a:rPr>
              <a:t>POOR MEDICAL ATTENTION IS THIRD LARGEST CAUSE OF DEATH</a:t>
            </a:r>
            <a:br>
              <a:rPr lang="en" sz="1700" b="1">
                <a:solidFill>
                  <a:schemeClr val="dk1"/>
                </a:solidFill>
                <a:latin typeface="Fira Sans Condensed"/>
                <a:ea typeface="Fira Sans Condensed"/>
                <a:cs typeface="Fira Sans Condensed"/>
                <a:sym typeface="Fira Sans Condensed"/>
              </a:rPr>
            </a:br>
            <a:r>
              <a:rPr lang="en" sz="1700" b="1">
                <a:solidFill>
                  <a:schemeClr val="dk1"/>
                </a:solidFill>
                <a:latin typeface="Fira Sans Condensed"/>
                <a:ea typeface="Fira Sans Condensed"/>
                <a:cs typeface="Fira Sans Condensed"/>
                <a:sym typeface="Fira Sans Condensed"/>
              </a:rPr>
              <a:t>CareVis will assist Medical Practitioner to minimize human loss due to error in caring </a:t>
            </a:r>
            <a:endParaRPr sz="1700" b="1">
              <a:solidFill>
                <a:schemeClr val="dk1"/>
              </a:solidFill>
              <a:latin typeface="Fira Sans Condensed"/>
              <a:ea typeface="Fira Sans Condensed"/>
              <a:cs typeface="Fira Sans Condensed"/>
              <a:sym typeface="Fira Sans Condensed"/>
            </a:endParaRPr>
          </a:p>
          <a:p>
            <a:pPr marL="0" lvl="0" indent="0" algn="l" rtl="0">
              <a:lnSpc>
                <a:spcPct val="100000"/>
              </a:lnSpc>
              <a:spcBef>
                <a:spcPts val="1600"/>
              </a:spcBef>
              <a:spcAft>
                <a:spcPts val="0"/>
              </a:spcAft>
              <a:buNone/>
            </a:pPr>
            <a:endParaRPr sz="1600" b="1">
              <a:solidFill>
                <a:srgbClr val="5B0F00"/>
              </a:solidFill>
              <a:latin typeface="Fira Sans Condensed"/>
              <a:ea typeface="Fira Sans Condensed"/>
              <a:cs typeface="Fira Sans Condensed"/>
              <a:sym typeface="Fira Sans Condensed"/>
            </a:endParaRPr>
          </a:p>
          <a:p>
            <a:pPr marL="0" lvl="0" indent="0" algn="l" rtl="0">
              <a:spcBef>
                <a:spcPts val="1600"/>
              </a:spcBef>
              <a:spcAft>
                <a:spcPts val="0"/>
              </a:spcAft>
              <a:buNone/>
            </a:pPr>
            <a:r>
              <a:rPr lang="en" sz="1600" b="1">
                <a:solidFill>
                  <a:srgbClr val="5B0F00"/>
                </a:solidFill>
                <a:latin typeface="Fira Sans Condensed"/>
                <a:ea typeface="Fira Sans Condensed"/>
                <a:cs typeface="Fira Sans Condensed"/>
                <a:sym typeface="Fira Sans Condensed"/>
              </a:rPr>
              <a:t/>
            </a:r>
            <a:br>
              <a:rPr lang="en" sz="1600" b="1">
                <a:solidFill>
                  <a:srgbClr val="5B0F00"/>
                </a:solidFill>
                <a:latin typeface="Fira Sans Condensed"/>
                <a:ea typeface="Fira Sans Condensed"/>
                <a:cs typeface="Fira Sans Condensed"/>
                <a:sym typeface="Fira Sans Condensed"/>
              </a:rPr>
            </a:br>
            <a:endParaRPr sz="1600" b="1">
              <a:solidFill>
                <a:srgbClr val="5B0F00"/>
              </a:solidFill>
              <a:latin typeface="Fira Sans Condensed"/>
              <a:ea typeface="Fira Sans Condensed"/>
              <a:cs typeface="Fira Sans Condensed"/>
              <a:sym typeface="Fira Sans Condensed"/>
            </a:endParaRPr>
          </a:p>
          <a:p>
            <a:pPr marL="0" lvl="0" indent="0" algn="ctr" rtl="0">
              <a:spcBef>
                <a:spcPts val="1600"/>
              </a:spcBef>
              <a:spcAft>
                <a:spcPts val="1600"/>
              </a:spcAft>
              <a:buNone/>
            </a:pPr>
            <a:endParaRPr sz="1700" b="1">
              <a:solidFill>
                <a:srgbClr val="000000"/>
              </a:solidFill>
              <a:latin typeface="Fira Sans Condensed"/>
              <a:ea typeface="Fira Sans Condensed"/>
              <a:cs typeface="Fira Sans Condensed"/>
              <a:sym typeface="Fira Sans Condensed"/>
            </a:endParaRPr>
          </a:p>
        </p:txBody>
      </p:sp>
      <p:sp>
        <p:nvSpPr>
          <p:cNvPr id="67" name="Google Shape;67;p14"/>
          <p:cNvSpPr txBox="1"/>
          <p:nvPr/>
        </p:nvSpPr>
        <p:spPr>
          <a:xfrm>
            <a:off x="5111200" y="1928125"/>
            <a:ext cx="2519700" cy="5118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FFF"/>
                </a:solidFill>
                <a:latin typeface="Lato"/>
                <a:ea typeface="Lato"/>
                <a:cs typeface="Lato"/>
                <a:sym typeface="Lato"/>
              </a:rPr>
              <a:t>95 ICU BEDS FOR	</a:t>
            </a:r>
            <a:endParaRPr sz="1300" b="1">
              <a:solidFill>
                <a:srgbClr val="FFFFFF"/>
              </a:solidFill>
              <a:latin typeface="Lato"/>
              <a:ea typeface="Lato"/>
              <a:cs typeface="Lato"/>
              <a:sym typeface="Lato"/>
            </a:endParaRPr>
          </a:p>
          <a:p>
            <a:pPr marL="0" lvl="0" indent="0" algn="l" rtl="0">
              <a:spcBef>
                <a:spcPts val="0"/>
              </a:spcBef>
              <a:spcAft>
                <a:spcPts val="0"/>
              </a:spcAft>
              <a:buNone/>
            </a:pPr>
            <a:r>
              <a:rPr lang="en" sz="1300" b="1">
                <a:solidFill>
                  <a:srgbClr val="FFFFFF"/>
                </a:solidFill>
                <a:latin typeface="Lato"/>
                <a:ea typeface="Lato"/>
                <a:cs typeface="Lato"/>
                <a:sym typeface="Lato"/>
              </a:rPr>
              <a:t>1000 CITIZENS</a:t>
            </a:r>
            <a:endParaRPr sz="1300" b="1">
              <a:solidFill>
                <a:srgbClr val="FFFFFF"/>
              </a:solidFill>
              <a:latin typeface="Lato"/>
              <a:ea typeface="Lato"/>
              <a:cs typeface="Lato"/>
              <a:sym typeface="Lato"/>
            </a:endParaRPr>
          </a:p>
        </p:txBody>
      </p:sp>
      <p:sp>
        <p:nvSpPr>
          <p:cNvPr id="68" name="Google Shape;68;p14"/>
          <p:cNvSpPr txBox="1"/>
          <p:nvPr/>
        </p:nvSpPr>
        <p:spPr>
          <a:xfrm>
            <a:off x="1611575" y="1859688"/>
            <a:ext cx="2519700" cy="5727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FFF"/>
                </a:solidFill>
                <a:latin typeface="Lato"/>
                <a:ea typeface="Lato"/>
                <a:cs typeface="Lato"/>
                <a:sym typeface="Lato"/>
              </a:rPr>
              <a:t>HEALTHCARE INDEX RANK 154  AMONG 195 COUNTRIES</a:t>
            </a:r>
            <a:endParaRPr sz="1300" b="1">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0" y="0"/>
            <a:ext cx="9144000" cy="682200"/>
          </a:xfrm>
          <a:prstGeom prst="rect">
            <a:avLst/>
          </a:prstGeom>
          <a:solidFill>
            <a:srgbClr val="073763"/>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400" b="1">
                <a:solidFill>
                  <a:srgbClr val="FFFFFF"/>
                </a:solidFill>
                <a:latin typeface="Roboto"/>
                <a:ea typeface="Roboto"/>
                <a:cs typeface="Roboto"/>
                <a:sym typeface="Roboto"/>
              </a:rPr>
              <a:t>CareVIS</a:t>
            </a:r>
            <a:endParaRPr sz="3400" b="1">
              <a:solidFill>
                <a:srgbClr val="FFFFFF"/>
              </a:solidFill>
              <a:latin typeface="Roboto"/>
              <a:ea typeface="Roboto"/>
              <a:cs typeface="Roboto"/>
              <a:sym typeface="Roboto"/>
            </a:endParaRPr>
          </a:p>
        </p:txBody>
      </p:sp>
      <p:pic>
        <p:nvPicPr>
          <p:cNvPr id="74" name="Google Shape;74;p15"/>
          <p:cNvPicPr preferRelativeResize="0"/>
          <p:nvPr/>
        </p:nvPicPr>
        <p:blipFill>
          <a:blip r:embed="rId3">
            <a:alphaModFix amt="18000"/>
          </a:blip>
          <a:stretch>
            <a:fillRect/>
          </a:stretch>
        </p:blipFill>
        <p:spPr>
          <a:xfrm>
            <a:off x="0" y="682200"/>
            <a:ext cx="9144000" cy="4461299"/>
          </a:xfrm>
          <a:prstGeom prst="rect">
            <a:avLst/>
          </a:prstGeom>
          <a:noFill/>
          <a:ln>
            <a:noFill/>
          </a:ln>
        </p:spPr>
      </p:pic>
      <p:sp>
        <p:nvSpPr>
          <p:cNvPr id="75" name="Google Shape;75;p15"/>
          <p:cNvSpPr txBox="1">
            <a:spLocks noGrp="1"/>
          </p:cNvSpPr>
          <p:nvPr>
            <p:ph type="body" idx="1"/>
          </p:nvPr>
        </p:nvSpPr>
        <p:spPr>
          <a:xfrm>
            <a:off x="127275" y="867025"/>
            <a:ext cx="8917800" cy="547200"/>
          </a:xfrm>
          <a:prstGeom prst="rect">
            <a:avLst/>
          </a:prstGeom>
          <a:solidFill>
            <a:srgbClr val="C9DAF8"/>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solidFill>
                  <a:srgbClr val="000000"/>
                </a:solidFill>
                <a:latin typeface="Fira Sans Condensed"/>
                <a:ea typeface="Fira Sans Condensed"/>
                <a:cs typeface="Fira Sans Condensed"/>
                <a:sym typeface="Fira Sans Condensed"/>
              </a:rPr>
              <a:t>DEVELOPING AI BASED TREATMENT ADVICE SYSTEM  FOR MEDICAL PRACTITIONER TO  REDUCE GAPS IN CARE</a:t>
            </a:r>
            <a:endParaRPr sz="1500" b="1">
              <a:solidFill>
                <a:srgbClr val="000000"/>
              </a:solidFill>
              <a:latin typeface="Fira Sans Condensed"/>
              <a:ea typeface="Fira Sans Condensed"/>
              <a:cs typeface="Fira Sans Condensed"/>
              <a:sym typeface="Fira Sans Condensed"/>
            </a:endParaRPr>
          </a:p>
        </p:txBody>
      </p:sp>
      <p:sp>
        <p:nvSpPr>
          <p:cNvPr id="76" name="Google Shape;76;p15"/>
          <p:cNvSpPr txBox="1"/>
          <p:nvPr/>
        </p:nvSpPr>
        <p:spPr>
          <a:xfrm>
            <a:off x="98500" y="1565125"/>
            <a:ext cx="8736000" cy="33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rgbClr val="00163B"/>
                </a:solidFill>
              </a:rPr>
              <a:t>MVP Product Features</a:t>
            </a:r>
            <a:endParaRPr sz="1700" b="1">
              <a:solidFill>
                <a:srgbClr val="00163B"/>
              </a:solidFill>
            </a:endParaRPr>
          </a:p>
          <a:p>
            <a:pPr marL="0" lvl="0" indent="0" algn="ctr" rtl="0">
              <a:spcBef>
                <a:spcPts val="0"/>
              </a:spcBef>
              <a:spcAft>
                <a:spcPts val="0"/>
              </a:spcAft>
              <a:buNone/>
            </a:pPr>
            <a:r>
              <a:rPr lang="en" sz="2200"/>
              <a:t>A Rank-based system of patient’s criticality</a:t>
            </a:r>
            <a:endParaRPr sz="2200"/>
          </a:p>
          <a:p>
            <a:pPr marL="0" lvl="0" indent="0" algn="l" rtl="0">
              <a:spcBef>
                <a:spcPts val="0"/>
              </a:spcBef>
              <a:spcAft>
                <a:spcPts val="0"/>
              </a:spcAft>
              <a:buNone/>
            </a:pPr>
            <a:endParaRPr b="1">
              <a:solidFill>
                <a:srgbClr val="00163B"/>
              </a:solidFill>
            </a:endParaRPr>
          </a:p>
          <a:p>
            <a:pPr marL="0" lvl="0" indent="0" algn="l" rtl="0">
              <a:spcBef>
                <a:spcPts val="0"/>
              </a:spcBef>
              <a:spcAft>
                <a:spcPts val="0"/>
              </a:spcAft>
              <a:buNone/>
            </a:pPr>
            <a:r>
              <a:rPr lang="en" b="1" u="sng"/>
              <a:t>Survival Probability</a:t>
            </a:r>
            <a:r>
              <a:rPr lang="en" b="1"/>
              <a:t> : </a:t>
            </a:r>
            <a:r>
              <a:rPr lang="en"/>
              <a:t>Prediction of In-Hospital Mortality (0: SURVIVED; 1: DEATH) with probabilities of survival class determining the criticality of the patient.</a:t>
            </a:r>
            <a:endParaRPr/>
          </a:p>
          <a:p>
            <a:pPr marL="0" lvl="0" indent="0" algn="l" rtl="0">
              <a:spcBef>
                <a:spcPts val="0"/>
              </a:spcBef>
              <a:spcAft>
                <a:spcPts val="0"/>
              </a:spcAft>
              <a:buNone/>
            </a:pPr>
            <a:endParaRPr/>
          </a:p>
          <a:p>
            <a:pPr marL="0" lvl="0" indent="0" algn="l" rtl="0">
              <a:spcBef>
                <a:spcPts val="0"/>
              </a:spcBef>
              <a:spcAft>
                <a:spcPts val="0"/>
              </a:spcAft>
              <a:buNone/>
            </a:pPr>
            <a:r>
              <a:rPr lang="en" b="1" u="sng"/>
              <a:t>Length of the Stay:</a:t>
            </a:r>
            <a:r>
              <a:rPr lang="en"/>
              <a:t>  Estimating the duration of stay of patients in ICUs from admission till discharge. </a:t>
            </a:r>
            <a:endParaRPr/>
          </a:p>
          <a:p>
            <a:pPr marL="0" lvl="0" indent="0" algn="l" rtl="0">
              <a:spcBef>
                <a:spcPts val="0"/>
              </a:spcBef>
              <a:spcAft>
                <a:spcPts val="0"/>
              </a:spcAft>
              <a:buNone/>
            </a:pPr>
            <a:r>
              <a:rPr lang="en"/>
              <a:t/>
            </a:r>
            <a:br>
              <a:rPr lang="en"/>
            </a:br>
            <a:r>
              <a:rPr lang="en" b="1" u="sng"/>
              <a:t>Treatment Advice:</a:t>
            </a:r>
            <a:r>
              <a:rPr lang="en"/>
              <a:t> .Recommending additional vitals for patients’ Electronic Health Record.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u="sng">
                <a:solidFill>
                  <a:schemeClr val="dk1"/>
                </a:solidFill>
              </a:rPr>
              <a:t>Actionable Insights:</a:t>
            </a:r>
            <a:r>
              <a:rPr lang="en" b="1">
                <a:solidFill>
                  <a:schemeClr val="dk1"/>
                </a:solidFill>
              </a:rPr>
              <a:t> </a:t>
            </a:r>
            <a:r>
              <a:rPr lang="en">
                <a:solidFill>
                  <a:schemeClr val="dk1"/>
                </a:solidFill>
              </a:rPr>
              <a:t>Comprehending millions of data points to gain insights on behavior of the diseases based on Hospitals, Locations etc over a period of time.</a:t>
            </a: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a:p>
            <a:pPr marL="0" lvl="0" indent="0" algn="l" rtl="0">
              <a:spcBef>
                <a:spcPts val="0"/>
              </a:spcBef>
              <a:spcAft>
                <a:spcPts val="0"/>
              </a:spcAft>
              <a:buNone/>
            </a:pPr>
            <a:endParaRPr b="1">
              <a:solidFill>
                <a:srgbClr val="00163B"/>
              </a:solidFill>
            </a:endParaRPr>
          </a:p>
          <a:p>
            <a:pPr marL="0" lvl="0" indent="0" algn="l" rtl="0">
              <a:spcBef>
                <a:spcPts val="0"/>
              </a:spcBef>
              <a:spcAft>
                <a:spcPts val="0"/>
              </a:spcAft>
              <a:buNone/>
            </a:pPr>
            <a:endParaRPr sz="1800" b="1" u="sng">
              <a:solidFill>
                <a:srgbClr val="00163B"/>
              </a:solidFill>
            </a:endParaRPr>
          </a:p>
          <a:p>
            <a:pPr marL="0" lvl="0" indent="0" algn="l" rtl="0">
              <a:spcBef>
                <a:spcPts val="0"/>
              </a:spcBef>
              <a:spcAft>
                <a:spcPts val="0"/>
              </a:spcAft>
              <a:buNone/>
            </a:pPr>
            <a:endParaRPr sz="1800" b="1">
              <a:solidFill>
                <a:srgbClr val="00163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6"/>
          <p:cNvPicPr preferRelativeResize="0"/>
          <p:nvPr/>
        </p:nvPicPr>
        <p:blipFill>
          <a:blip r:embed="rId3">
            <a:alphaModFix amt="38000"/>
          </a:blip>
          <a:stretch>
            <a:fillRect/>
          </a:stretch>
        </p:blipFill>
        <p:spPr>
          <a:xfrm>
            <a:off x="-50" y="0"/>
            <a:ext cx="9144000" cy="5143500"/>
          </a:xfrm>
          <a:prstGeom prst="rect">
            <a:avLst/>
          </a:prstGeom>
          <a:noFill/>
          <a:ln>
            <a:noFill/>
          </a:ln>
        </p:spPr>
      </p:pic>
      <p:sp>
        <p:nvSpPr>
          <p:cNvPr id="82" name="Google Shape;82;p16"/>
          <p:cNvSpPr txBox="1"/>
          <p:nvPr/>
        </p:nvSpPr>
        <p:spPr>
          <a:xfrm>
            <a:off x="598000" y="659725"/>
            <a:ext cx="3402000" cy="441900"/>
          </a:xfrm>
          <a:prstGeom prst="rect">
            <a:avLst/>
          </a:prstGeom>
          <a:solidFill>
            <a:srgbClr val="07376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FFFFFF"/>
                </a:solidFill>
                <a:latin typeface="Georgia"/>
                <a:ea typeface="Georgia"/>
                <a:cs typeface="Georgia"/>
                <a:sym typeface="Georgia"/>
              </a:rPr>
              <a:t>250000 </a:t>
            </a:r>
            <a:endParaRPr sz="1700" b="1">
              <a:solidFill>
                <a:srgbClr val="FFFFFF"/>
              </a:solidFill>
            </a:endParaRPr>
          </a:p>
        </p:txBody>
      </p:sp>
      <p:sp>
        <p:nvSpPr>
          <p:cNvPr id="83" name="Google Shape;83;p16"/>
          <p:cNvSpPr txBox="1"/>
          <p:nvPr/>
        </p:nvSpPr>
        <p:spPr>
          <a:xfrm>
            <a:off x="597850" y="1101625"/>
            <a:ext cx="3402000" cy="11286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Georgia"/>
                <a:ea typeface="Georgia"/>
                <a:cs typeface="Georgia"/>
                <a:sym typeface="Georgia"/>
              </a:rPr>
              <a:t>Deaths Every Year due to Medical Error.</a:t>
            </a:r>
            <a:endParaRPr sz="1700">
              <a:solidFill>
                <a:srgbClr val="FFFFFF"/>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sz="1700">
                <a:solidFill>
                  <a:srgbClr val="FFFFFF"/>
                </a:solidFill>
                <a:latin typeface="Georgia"/>
                <a:ea typeface="Georgia"/>
                <a:cs typeface="Georgia"/>
                <a:sym typeface="Georgia"/>
              </a:rPr>
              <a:t>Third leading cause of Deaths</a:t>
            </a:r>
            <a:endParaRPr sz="1700">
              <a:solidFill>
                <a:srgbClr val="FFFFFF"/>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300" b="1">
              <a:solidFill>
                <a:schemeClr val="dk1"/>
              </a:solidFill>
              <a:latin typeface="Lato"/>
              <a:ea typeface="Lato"/>
              <a:cs typeface="Lato"/>
              <a:sym typeface="Lato"/>
            </a:endParaRPr>
          </a:p>
          <a:p>
            <a:pPr marL="0" lvl="0" indent="0" algn="l" rtl="0">
              <a:spcBef>
                <a:spcPts val="0"/>
              </a:spcBef>
              <a:spcAft>
                <a:spcPts val="0"/>
              </a:spcAft>
              <a:buNone/>
            </a:pPr>
            <a:endParaRPr sz="1300" b="1">
              <a:solidFill>
                <a:srgbClr val="FFFFFF"/>
              </a:solidFill>
              <a:latin typeface="Lato"/>
              <a:ea typeface="Lato"/>
              <a:cs typeface="Lato"/>
              <a:sym typeface="Lato"/>
            </a:endParaRPr>
          </a:p>
        </p:txBody>
      </p:sp>
      <p:sp>
        <p:nvSpPr>
          <p:cNvPr id="84" name="Google Shape;84;p16"/>
          <p:cNvSpPr txBox="1"/>
          <p:nvPr/>
        </p:nvSpPr>
        <p:spPr>
          <a:xfrm>
            <a:off x="4941400" y="659725"/>
            <a:ext cx="3402000" cy="441900"/>
          </a:xfrm>
          <a:prstGeom prst="rect">
            <a:avLst/>
          </a:prstGeom>
          <a:solidFill>
            <a:srgbClr val="07376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FFFFFF"/>
                </a:solidFill>
                <a:latin typeface="Georgia"/>
                <a:ea typeface="Georgia"/>
                <a:cs typeface="Georgia"/>
                <a:sym typeface="Georgia"/>
              </a:rPr>
              <a:t>75%</a:t>
            </a:r>
            <a:endParaRPr sz="1700" b="1">
              <a:solidFill>
                <a:srgbClr val="FFFFFF"/>
              </a:solidFill>
            </a:endParaRPr>
          </a:p>
        </p:txBody>
      </p:sp>
      <p:sp>
        <p:nvSpPr>
          <p:cNvPr id="85" name="Google Shape;85;p16"/>
          <p:cNvSpPr txBox="1"/>
          <p:nvPr/>
        </p:nvSpPr>
        <p:spPr>
          <a:xfrm>
            <a:off x="4941250" y="1101625"/>
            <a:ext cx="3402000" cy="11286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Georgia"/>
                <a:ea typeface="Georgia"/>
                <a:cs typeface="Georgia"/>
                <a:sym typeface="Georgia"/>
              </a:rPr>
              <a:t>Increase on risk of death </a:t>
            </a:r>
            <a:br>
              <a:rPr lang="en" sz="1700">
                <a:solidFill>
                  <a:schemeClr val="lt1"/>
                </a:solidFill>
                <a:latin typeface="Georgia"/>
                <a:ea typeface="Georgia"/>
                <a:cs typeface="Georgia"/>
                <a:sym typeface="Georgia"/>
              </a:rPr>
            </a:br>
            <a:r>
              <a:rPr lang="en" sz="1700">
                <a:solidFill>
                  <a:schemeClr val="lt1"/>
                </a:solidFill>
                <a:latin typeface="Georgia"/>
                <a:ea typeface="Georgia"/>
                <a:cs typeface="Georgia"/>
                <a:sym typeface="Georgia"/>
              </a:rPr>
              <a:t>For each 30 min </a:t>
            </a:r>
            <a:br>
              <a:rPr lang="en" sz="1700">
                <a:solidFill>
                  <a:schemeClr val="lt1"/>
                </a:solidFill>
                <a:latin typeface="Georgia"/>
                <a:ea typeface="Georgia"/>
                <a:cs typeface="Georgia"/>
                <a:sym typeface="Georgia"/>
              </a:rPr>
            </a:br>
            <a:r>
              <a:rPr lang="en" sz="1700">
                <a:solidFill>
                  <a:schemeClr val="lt1"/>
                </a:solidFill>
                <a:latin typeface="Georgia"/>
                <a:ea typeface="Georgia"/>
                <a:cs typeface="Georgia"/>
                <a:sym typeface="Georgia"/>
              </a:rPr>
              <a:t>Of delayed diagnosis.</a:t>
            </a:r>
            <a:endParaRPr b="1">
              <a:solidFill>
                <a:srgbClr val="FFFFFF"/>
              </a:solidFill>
              <a:latin typeface="Lato"/>
              <a:ea typeface="Lato"/>
              <a:cs typeface="Lato"/>
              <a:sym typeface="Lato"/>
            </a:endParaRPr>
          </a:p>
        </p:txBody>
      </p:sp>
      <p:sp>
        <p:nvSpPr>
          <p:cNvPr id="86" name="Google Shape;86;p16"/>
          <p:cNvSpPr txBox="1"/>
          <p:nvPr/>
        </p:nvSpPr>
        <p:spPr>
          <a:xfrm>
            <a:off x="597850" y="3177375"/>
            <a:ext cx="3402000" cy="11286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chemeClr val="lt1"/>
                </a:solidFill>
                <a:latin typeface="Georgia"/>
                <a:ea typeface="Georgia"/>
                <a:cs typeface="Georgia"/>
                <a:sym typeface="Georgia"/>
              </a:rPr>
              <a:t>Reduction in Household cost that goes into medical issues</a:t>
            </a:r>
            <a:endParaRPr sz="1700">
              <a:solidFill>
                <a:schemeClr val="lt1"/>
              </a:solidFill>
              <a:latin typeface="Georgia"/>
              <a:ea typeface="Georgia"/>
              <a:cs typeface="Georgia"/>
              <a:sym typeface="Georgia"/>
            </a:endParaRPr>
          </a:p>
          <a:p>
            <a:pPr marL="0" lvl="0" indent="0" algn="ctr" rtl="0">
              <a:spcBef>
                <a:spcPts val="0"/>
              </a:spcBef>
              <a:spcAft>
                <a:spcPts val="0"/>
              </a:spcAft>
              <a:buNone/>
            </a:pPr>
            <a:endParaRPr sz="1700">
              <a:solidFill>
                <a:srgbClr val="FFFFFF"/>
              </a:solidFill>
              <a:latin typeface="Georgia"/>
              <a:ea typeface="Georgia"/>
              <a:cs typeface="Georgia"/>
              <a:sym typeface="Georgia"/>
            </a:endParaRPr>
          </a:p>
          <a:p>
            <a:pPr marL="0" lvl="0" indent="0" algn="l" rtl="0">
              <a:spcBef>
                <a:spcPts val="0"/>
              </a:spcBef>
              <a:spcAft>
                <a:spcPts val="0"/>
              </a:spcAft>
              <a:buNone/>
            </a:pPr>
            <a:endParaRPr sz="1300" b="1">
              <a:solidFill>
                <a:schemeClr val="dk1"/>
              </a:solidFill>
              <a:latin typeface="Lato"/>
              <a:ea typeface="Lato"/>
              <a:cs typeface="Lato"/>
              <a:sym typeface="Lato"/>
            </a:endParaRPr>
          </a:p>
          <a:p>
            <a:pPr marL="0" lvl="0" indent="0" algn="l" rtl="0">
              <a:spcBef>
                <a:spcPts val="0"/>
              </a:spcBef>
              <a:spcAft>
                <a:spcPts val="0"/>
              </a:spcAft>
              <a:buNone/>
            </a:pPr>
            <a:endParaRPr sz="1300" b="1">
              <a:solidFill>
                <a:srgbClr val="FFFFFF"/>
              </a:solidFill>
              <a:latin typeface="Lato"/>
              <a:ea typeface="Lato"/>
              <a:cs typeface="Lato"/>
              <a:sym typeface="Lato"/>
            </a:endParaRPr>
          </a:p>
        </p:txBody>
      </p:sp>
      <p:sp>
        <p:nvSpPr>
          <p:cNvPr id="87" name="Google Shape;87;p16"/>
          <p:cNvSpPr txBox="1"/>
          <p:nvPr/>
        </p:nvSpPr>
        <p:spPr>
          <a:xfrm>
            <a:off x="4941250" y="3177375"/>
            <a:ext cx="3402000" cy="11286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chemeClr val="lt1"/>
                </a:solidFill>
                <a:latin typeface="Georgia"/>
                <a:ea typeface="Georgia"/>
                <a:cs typeface="Georgia"/>
                <a:sym typeface="Georgia"/>
              </a:rPr>
              <a:t>Lives Saved with the Help</a:t>
            </a:r>
            <a:endParaRPr sz="1700">
              <a:solidFill>
                <a:schemeClr val="lt1"/>
              </a:solidFill>
              <a:latin typeface="Georgia"/>
              <a:ea typeface="Georgia"/>
              <a:cs typeface="Georgia"/>
              <a:sym typeface="Georgia"/>
            </a:endParaRPr>
          </a:p>
          <a:p>
            <a:pPr marL="0" lvl="0" indent="0" algn="ctr" rtl="0">
              <a:spcBef>
                <a:spcPts val="0"/>
              </a:spcBef>
              <a:spcAft>
                <a:spcPts val="0"/>
              </a:spcAft>
              <a:buNone/>
            </a:pPr>
            <a:r>
              <a:rPr lang="en" sz="1700">
                <a:solidFill>
                  <a:schemeClr val="lt1"/>
                </a:solidFill>
                <a:latin typeface="Georgia"/>
                <a:ea typeface="Georgia"/>
                <a:cs typeface="Georgia"/>
                <a:sym typeface="Georgia"/>
              </a:rPr>
              <a:t>Of</a:t>
            </a:r>
            <a:br>
              <a:rPr lang="en" sz="1700">
                <a:solidFill>
                  <a:schemeClr val="lt1"/>
                </a:solidFill>
                <a:latin typeface="Georgia"/>
                <a:ea typeface="Georgia"/>
                <a:cs typeface="Georgia"/>
                <a:sym typeface="Georgia"/>
              </a:rPr>
            </a:br>
            <a:r>
              <a:rPr lang="en" sz="1700">
                <a:solidFill>
                  <a:schemeClr val="lt1"/>
                </a:solidFill>
                <a:latin typeface="Georgia"/>
                <a:ea typeface="Georgia"/>
                <a:cs typeface="Georgia"/>
                <a:sym typeface="Georgia"/>
              </a:rPr>
              <a:t>Rapid Diagnosis</a:t>
            </a:r>
            <a:endParaRPr sz="1800">
              <a:solidFill>
                <a:srgbClr val="FFFFFF"/>
              </a:solidFill>
              <a:latin typeface="Georgia"/>
              <a:ea typeface="Georgia"/>
              <a:cs typeface="Georgia"/>
              <a:sym typeface="Georgia"/>
            </a:endParaRPr>
          </a:p>
          <a:p>
            <a:pPr marL="0" lvl="0" indent="0" algn="l" rtl="0">
              <a:spcBef>
                <a:spcPts val="0"/>
              </a:spcBef>
              <a:spcAft>
                <a:spcPts val="0"/>
              </a:spcAft>
              <a:buNone/>
            </a:pPr>
            <a:endParaRPr b="1">
              <a:solidFill>
                <a:srgbClr val="FFFFFF"/>
              </a:solidFill>
              <a:latin typeface="Lato"/>
              <a:ea typeface="Lato"/>
              <a:cs typeface="Lato"/>
              <a:sym typeface="Lato"/>
            </a:endParaRPr>
          </a:p>
        </p:txBody>
      </p:sp>
      <p:sp>
        <p:nvSpPr>
          <p:cNvPr id="88" name="Google Shape;88;p16"/>
          <p:cNvSpPr txBox="1"/>
          <p:nvPr/>
        </p:nvSpPr>
        <p:spPr>
          <a:xfrm>
            <a:off x="597850" y="2735475"/>
            <a:ext cx="3402000" cy="441900"/>
          </a:xfrm>
          <a:prstGeom prst="rect">
            <a:avLst/>
          </a:prstGeom>
          <a:solidFill>
            <a:srgbClr val="07376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lt1"/>
                </a:solidFill>
                <a:latin typeface="Georgia"/>
                <a:ea typeface="Georgia"/>
                <a:cs typeface="Georgia"/>
                <a:sym typeface="Georgia"/>
              </a:rPr>
              <a:t>30% </a:t>
            </a:r>
            <a:endParaRPr sz="2000" b="1">
              <a:solidFill>
                <a:srgbClr val="FFFFFF"/>
              </a:solidFill>
            </a:endParaRPr>
          </a:p>
        </p:txBody>
      </p:sp>
      <p:sp>
        <p:nvSpPr>
          <p:cNvPr id="89" name="Google Shape;89;p16"/>
          <p:cNvSpPr txBox="1"/>
          <p:nvPr/>
        </p:nvSpPr>
        <p:spPr>
          <a:xfrm>
            <a:off x="4941250" y="2735475"/>
            <a:ext cx="3402000" cy="441900"/>
          </a:xfrm>
          <a:prstGeom prst="rect">
            <a:avLst/>
          </a:prstGeom>
          <a:solidFill>
            <a:srgbClr val="07376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lt1"/>
                </a:solidFill>
                <a:latin typeface="Georgia"/>
                <a:ea typeface="Georgia"/>
                <a:cs typeface="Georgia"/>
                <a:sym typeface="Georgia"/>
              </a:rPr>
              <a:t>80%</a:t>
            </a:r>
            <a:endParaRPr sz="2200" b="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mt="23000"/>
          </a:blip>
          <a:stretch>
            <a:fillRect/>
          </a:stretch>
        </p:blipFill>
        <p:spPr>
          <a:xfrm>
            <a:off x="0" y="0"/>
            <a:ext cx="9144000" cy="5143500"/>
          </a:xfrm>
          <a:prstGeom prst="rect">
            <a:avLst/>
          </a:prstGeom>
          <a:noFill/>
          <a:ln>
            <a:noFill/>
          </a:ln>
        </p:spPr>
      </p:pic>
      <p:sp>
        <p:nvSpPr>
          <p:cNvPr id="95" name="Google Shape;95;p17"/>
          <p:cNvSpPr txBox="1">
            <a:spLocks noGrp="1"/>
          </p:cNvSpPr>
          <p:nvPr>
            <p:ph type="title"/>
          </p:nvPr>
        </p:nvSpPr>
        <p:spPr>
          <a:xfrm>
            <a:off x="1329700" y="52625"/>
            <a:ext cx="6735600" cy="52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0124D"/>
                </a:solidFill>
                <a:latin typeface="Georgia"/>
                <a:ea typeface="Georgia"/>
                <a:cs typeface="Georgia"/>
                <a:sym typeface="Georgia"/>
              </a:rPr>
              <a:t>USERS PAIN POINTS</a:t>
            </a:r>
            <a:endParaRPr b="1">
              <a:solidFill>
                <a:srgbClr val="20124D"/>
              </a:solidFill>
              <a:latin typeface="Georgia"/>
              <a:ea typeface="Georgia"/>
              <a:cs typeface="Georgia"/>
              <a:sym typeface="Georgia"/>
            </a:endParaRPr>
          </a:p>
        </p:txBody>
      </p:sp>
      <p:pic>
        <p:nvPicPr>
          <p:cNvPr id="96" name="Google Shape;96;p17"/>
          <p:cNvPicPr preferRelativeResize="0"/>
          <p:nvPr/>
        </p:nvPicPr>
        <p:blipFill>
          <a:blip r:embed="rId4">
            <a:alphaModFix/>
          </a:blip>
          <a:stretch>
            <a:fillRect/>
          </a:stretch>
        </p:blipFill>
        <p:spPr>
          <a:xfrm>
            <a:off x="207650" y="720775"/>
            <a:ext cx="1146500" cy="1133602"/>
          </a:xfrm>
          <a:prstGeom prst="rect">
            <a:avLst/>
          </a:prstGeom>
          <a:noFill/>
          <a:ln>
            <a:noFill/>
          </a:ln>
        </p:spPr>
      </p:pic>
      <p:sp>
        <p:nvSpPr>
          <p:cNvPr id="97" name="Google Shape;97;p17"/>
          <p:cNvSpPr txBox="1">
            <a:spLocks noGrp="1"/>
          </p:cNvSpPr>
          <p:nvPr>
            <p:ph type="body" idx="1"/>
          </p:nvPr>
        </p:nvSpPr>
        <p:spPr>
          <a:xfrm>
            <a:off x="1537025" y="740825"/>
            <a:ext cx="7459500" cy="1320900"/>
          </a:xfrm>
          <a:prstGeom prst="rect">
            <a:avLst/>
          </a:prstGeom>
          <a:solidFill>
            <a:srgbClr val="CFE2F3"/>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1"/>
                </a:solidFill>
                <a:latin typeface="Roboto"/>
                <a:ea typeface="Roboto"/>
                <a:cs typeface="Roboto"/>
                <a:sym typeface="Roboto"/>
              </a:rPr>
              <a:t>Sumit is Senior Doctor in Government Hospital in Bulandshahr. There is heavy load in the ICU of this Hospital. Many times He need to Refer the Critical Patient to AIIMS Delhi. But there are many times judgment error and delay in refers on cost of lives. Then he subscribed with CareVIS which help him to predict Survival probability and help him to make wise decision. Sumit is smart, Be like Sumit.       									</a:t>
            </a:r>
            <a:endParaRPr sz="1400">
              <a:solidFill>
                <a:schemeClr val="dk1"/>
              </a:solidFill>
              <a:latin typeface="Roboto"/>
              <a:ea typeface="Roboto"/>
              <a:cs typeface="Roboto"/>
              <a:sym typeface="Roboto"/>
            </a:endParaRPr>
          </a:p>
        </p:txBody>
      </p:sp>
      <p:pic>
        <p:nvPicPr>
          <p:cNvPr id="98" name="Google Shape;98;p17"/>
          <p:cNvPicPr preferRelativeResize="0"/>
          <p:nvPr/>
        </p:nvPicPr>
        <p:blipFill>
          <a:blip r:embed="rId5">
            <a:alphaModFix/>
          </a:blip>
          <a:stretch>
            <a:fillRect/>
          </a:stretch>
        </p:blipFill>
        <p:spPr>
          <a:xfrm>
            <a:off x="186700" y="2100525"/>
            <a:ext cx="1188400" cy="1320951"/>
          </a:xfrm>
          <a:prstGeom prst="rect">
            <a:avLst/>
          </a:prstGeom>
          <a:noFill/>
          <a:ln>
            <a:noFill/>
          </a:ln>
        </p:spPr>
      </p:pic>
      <p:sp>
        <p:nvSpPr>
          <p:cNvPr id="99" name="Google Shape;99;p17"/>
          <p:cNvSpPr txBox="1">
            <a:spLocks noGrp="1"/>
          </p:cNvSpPr>
          <p:nvPr>
            <p:ph type="body" idx="1"/>
          </p:nvPr>
        </p:nvSpPr>
        <p:spPr>
          <a:xfrm>
            <a:off x="1537025" y="2252925"/>
            <a:ext cx="7459500" cy="1093500"/>
          </a:xfrm>
          <a:prstGeom prst="rect">
            <a:avLst/>
          </a:prstGeom>
          <a:solidFill>
            <a:srgbClr val="C9DAF8"/>
          </a:solid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1"/>
                </a:solidFill>
                <a:latin typeface="Roboto"/>
                <a:ea typeface="Roboto"/>
                <a:cs typeface="Roboto"/>
                <a:sym typeface="Roboto"/>
              </a:rPr>
              <a:t>Aditi is Doctor in Private Hospital. She needs to manage 100 Patients daily in ICU. Using CareVIS make her life easy. She gets summarized picture of condition of Patient and also what variables need to be tracked to increase the probability of the survival patient. This help her to minimize the error in caring of the patients.                     </a:t>
            </a:r>
            <a:endParaRPr sz="1400">
              <a:solidFill>
                <a:schemeClr val="dk1"/>
              </a:solidFill>
              <a:latin typeface="Roboto"/>
              <a:ea typeface="Roboto"/>
              <a:cs typeface="Roboto"/>
              <a:sym typeface="Roboto"/>
            </a:endParaRPr>
          </a:p>
        </p:txBody>
      </p:sp>
      <p:pic>
        <p:nvPicPr>
          <p:cNvPr id="100" name="Google Shape;100;p17"/>
          <p:cNvPicPr preferRelativeResize="0"/>
          <p:nvPr/>
        </p:nvPicPr>
        <p:blipFill>
          <a:blip r:embed="rId6">
            <a:alphaModFix/>
          </a:blip>
          <a:stretch>
            <a:fillRect/>
          </a:stretch>
        </p:blipFill>
        <p:spPr>
          <a:xfrm>
            <a:off x="186700" y="3647575"/>
            <a:ext cx="1188400" cy="1250700"/>
          </a:xfrm>
          <a:prstGeom prst="rect">
            <a:avLst/>
          </a:prstGeom>
          <a:noFill/>
          <a:ln>
            <a:noFill/>
          </a:ln>
        </p:spPr>
      </p:pic>
      <p:sp>
        <p:nvSpPr>
          <p:cNvPr id="101" name="Google Shape;101;p17"/>
          <p:cNvSpPr txBox="1">
            <a:spLocks noGrp="1"/>
          </p:cNvSpPr>
          <p:nvPr>
            <p:ph type="body" idx="1"/>
          </p:nvPr>
        </p:nvSpPr>
        <p:spPr>
          <a:xfrm>
            <a:off x="1460825" y="3700725"/>
            <a:ext cx="7459500" cy="1093500"/>
          </a:xfrm>
          <a:prstGeom prst="rect">
            <a:avLst/>
          </a:prstGeom>
          <a:solidFill>
            <a:srgbClr val="C9DAF8"/>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1"/>
                </a:solidFill>
                <a:latin typeface="Roboto"/>
                <a:ea typeface="Roboto"/>
                <a:cs typeface="Roboto"/>
                <a:sym typeface="Roboto"/>
              </a:rPr>
              <a:t>This is management team of one of leading Hospital. They use CareVIS to manage their Critical Patients in ICU and track of condition of patients, In future ICU Beds availability, Mortality rate and this helps them for better planning and making wise decision. Smart Team with smart decision.            </a:t>
            </a:r>
            <a:endParaRPr sz="14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8"/>
          <p:cNvPicPr preferRelativeResize="0"/>
          <p:nvPr/>
        </p:nvPicPr>
        <p:blipFill>
          <a:blip r:embed="rId3">
            <a:alphaModFix amt="43000"/>
          </a:blip>
          <a:stretch>
            <a:fillRect/>
          </a:stretch>
        </p:blipFill>
        <p:spPr>
          <a:xfrm>
            <a:off x="0" y="682200"/>
            <a:ext cx="9144000" cy="4461302"/>
          </a:xfrm>
          <a:prstGeom prst="rect">
            <a:avLst/>
          </a:prstGeom>
          <a:noFill/>
          <a:ln>
            <a:noFill/>
          </a:ln>
        </p:spPr>
      </p:pic>
      <p:sp>
        <p:nvSpPr>
          <p:cNvPr id="107" name="Google Shape;107;p18"/>
          <p:cNvSpPr txBox="1">
            <a:spLocks noGrp="1"/>
          </p:cNvSpPr>
          <p:nvPr>
            <p:ph type="title"/>
          </p:nvPr>
        </p:nvSpPr>
        <p:spPr>
          <a:xfrm>
            <a:off x="0" y="0"/>
            <a:ext cx="9144000" cy="682200"/>
          </a:xfrm>
          <a:prstGeom prst="rect">
            <a:avLst/>
          </a:prstGeom>
          <a:solidFill>
            <a:srgbClr val="073763"/>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400" b="1">
                <a:solidFill>
                  <a:srgbClr val="FFFFFF"/>
                </a:solidFill>
                <a:latin typeface="Roboto"/>
                <a:ea typeface="Roboto"/>
                <a:cs typeface="Roboto"/>
                <a:sym typeface="Roboto"/>
              </a:rPr>
              <a:t>MODEL ARCHITECTURE</a:t>
            </a:r>
            <a:endParaRPr sz="3400" b="1">
              <a:solidFill>
                <a:srgbClr val="FFFFFF"/>
              </a:solidFill>
              <a:latin typeface="Roboto"/>
              <a:ea typeface="Roboto"/>
              <a:cs typeface="Roboto"/>
              <a:sym typeface="Roboto"/>
            </a:endParaRPr>
          </a:p>
        </p:txBody>
      </p:sp>
      <p:sp>
        <p:nvSpPr>
          <p:cNvPr id="108" name="Google Shape;108;p18"/>
          <p:cNvSpPr/>
          <p:nvPr/>
        </p:nvSpPr>
        <p:spPr>
          <a:xfrm>
            <a:off x="100450" y="1021025"/>
            <a:ext cx="2268000" cy="505800"/>
          </a:xfrm>
          <a:prstGeom prst="rect">
            <a:avLst/>
          </a:prstGeom>
          <a:solidFill>
            <a:srgbClr val="6FA8DC"/>
          </a:solidFill>
          <a:ln w="9525" cap="flat" cmpd="sng">
            <a:solidFill>
              <a:srgbClr val="000000"/>
            </a:solidFill>
            <a:prstDash val="solid"/>
            <a:round/>
            <a:headEnd type="none" w="sm" len="sm"/>
            <a:tailEnd type="none" w="sm" len="sm"/>
          </a:ln>
          <a:effectLst>
            <a:outerShdw blurRad="57150" dist="19050" dir="5400000" algn="bl" rotWithShape="0">
              <a:srgbClr val="B7B7B7">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B0F00"/>
                </a:solidFill>
              </a:rPr>
              <a:t>INPUT (PATIENT VITALS)</a:t>
            </a:r>
            <a:endParaRPr>
              <a:solidFill>
                <a:srgbClr val="5B0F00"/>
              </a:solidFill>
            </a:endParaRPr>
          </a:p>
        </p:txBody>
      </p:sp>
      <p:sp>
        <p:nvSpPr>
          <p:cNvPr id="109" name="Google Shape;109;p18"/>
          <p:cNvSpPr/>
          <p:nvPr/>
        </p:nvSpPr>
        <p:spPr>
          <a:xfrm>
            <a:off x="3477075" y="1064925"/>
            <a:ext cx="2268000" cy="401700"/>
          </a:xfrm>
          <a:prstGeom prst="roundRect">
            <a:avLst>
              <a:gd name="adj" fmla="val 16667"/>
            </a:avLst>
          </a:prstGeom>
          <a:solidFill>
            <a:srgbClr val="6FA8DC"/>
          </a:solidFill>
          <a:ln w="9525" cap="flat" cmpd="sng">
            <a:solidFill>
              <a:srgbClr val="000000"/>
            </a:solidFill>
            <a:prstDash val="solid"/>
            <a:round/>
            <a:headEnd type="none" w="sm" len="sm"/>
            <a:tailEnd type="none" w="sm" len="sm"/>
          </a:ln>
          <a:effectLst>
            <a:outerShdw blurRad="57150" dist="19050" dir="5400000" algn="bl" rotWithShape="0">
              <a:srgbClr val="B7B7B7">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0000"/>
                </a:solidFill>
              </a:rPr>
              <a:t>VITAL SELECTION MODULE</a:t>
            </a:r>
            <a:endParaRPr sz="1200">
              <a:solidFill>
                <a:srgbClr val="660000"/>
              </a:solidFill>
            </a:endParaRPr>
          </a:p>
        </p:txBody>
      </p:sp>
      <p:sp>
        <p:nvSpPr>
          <p:cNvPr id="110" name="Google Shape;110;p18"/>
          <p:cNvSpPr/>
          <p:nvPr/>
        </p:nvSpPr>
        <p:spPr>
          <a:xfrm>
            <a:off x="3477075" y="1759100"/>
            <a:ext cx="2268000" cy="331500"/>
          </a:xfrm>
          <a:prstGeom prst="roundRect">
            <a:avLst>
              <a:gd name="adj" fmla="val 16667"/>
            </a:avLst>
          </a:prstGeom>
          <a:solidFill>
            <a:srgbClr val="6D9EEB"/>
          </a:solidFill>
          <a:ln w="9525" cap="flat" cmpd="sng">
            <a:solidFill>
              <a:srgbClr val="000000"/>
            </a:solidFill>
            <a:prstDash val="solid"/>
            <a:round/>
            <a:headEnd type="none" w="sm" len="sm"/>
            <a:tailEnd type="none" w="sm" len="sm"/>
          </a:ln>
          <a:effectLst>
            <a:outerShdw blurRad="57150" dist="19050" dir="5400000" algn="bl" rotWithShape="0">
              <a:srgbClr val="B7B7B7">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0000"/>
                </a:solidFill>
              </a:rPr>
              <a:t>IMPUTATION MODULE</a:t>
            </a:r>
            <a:endParaRPr sz="1200">
              <a:solidFill>
                <a:srgbClr val="660000"/>
              </a:solidFill>
            </a:endParaRPr>
          </a:p>
        </p:txBody>
      </p:sp>
      <p:sp>
        <p:nvSpPr>
          <p:cNvPr id="111" name="Google Shape;111;p18"/>
          <p:cNvSpPr/>
          <p:nvPr/>
        </p:nvSpPr>
        <p:spPr>
          <a:xfrm>
            <a:off x="622850" y="3586750"/>
            <a:ext cx="1745700" cy="505800"/>
          </a:xfrm>
          <a:prstGeom prst="roundRect">
            <a:avLst>
              <a:gd name="adj" fmla="val 16667"/>
            </a:avLst>
          </a:prstGeom>
          <a:solidFill>
            <a:srgbClr val="6D9EEB"/>
          </a:solidFill>
          <a:ln w="9525" cap="flat" cmpd="sng">
            <a:solidFill>
              <a:srgbClr val="000000"/>
            </a:solidFill>
            <a:prstDash val="solid"/>
            <a:round/>
            <a:headEnd type="none" w="sm" len="sm"/>
            <a:tailEnd type="none" w="sm" len="sm"/>
          </a:ln>
          <a:effectLst>
            <a:outerShdw blurRad="57150" dist="19050" dir="5400000" algn="bl" rotWithShape="0">
              <a:srgbClr val="B7B7B7">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0000"/>
                </a:solidFill>
              </a:rPr>
              <a:t>SURVIVAL PROBABILITY</a:t>
            </a:r>
            <a:endParaRPr sz="1200">
              <a:solidFill>
                <a:srgbClr val="660000"/>
              </a:solidFill>
            </a:endParaRPr>
          </a:p>
        </p:txBody>
      </p:sp>
      <p:sp>
        <p:nvSpPr>
          <p:cNvPr id="112" name="Google Shape;112;p18"/>
          <p:cNvSpPr/>
          <p:nvPr/>
        </p:nvSpPr>
        <p:spPr>
          <a:xfrm>
            <a:off x="3084225" y="2621900"/>
            <a:ext cx="3063900" cy="401700"/>
          </a:xfrm>
          <a:prstGeom prst="rect">
            <a:avLst/>
          </a:prstGeom>
          <a:solidFill>
            <a:srgbClr val="6D9EEB"/>
          </a:solidFill>
          <a:ln w="9525" cap="flat" cmpd="sng">
            <a:solidFill>
              <a:srgbClr val="000000"/>
            </a:solidFill>
            <a:prstDash val="solid"/>
            <a:round/>
            <a:headEnd type="none" w="sm" len="sm"/>
            <a:tailEnd type="none" w="sm" len="sm"/>
          </a:ln>
          <a:effectLst>
            <a:outerShdw blurRad="57150" dist="19050" dir="5400000" algn="bl" rotWithShape="0">
              <a:srgbClr val="B7B7B7">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0000"/>
                </a:solidFill>
              </a:rPr>
              <a:t>CLASSIFICATION: ML PREDICTIVE MODEL</a:t>
            </a:r>
            <a:endParaRPr sz="1200">
              <a:solidFill>
                <a:srgbClr val="660000"/>
              </a:solidFill>
            </a:endParaRPr>
          </a:p>
        </p:txBody>
      </p:sp>
      <p:sp>
        <p:nvSpPr>
          <p:cNvPr id="113" name="Google Shape;113;p18"/>
          <p:cNvSpPr/>
          <p:nvPr/>
        </p:nvSpPr>
        <p:spPr>
          <a:xfrm>
            <a:off x="3696900" y="3591100"/>
            <a:ext cx="1844400" cy="531300"/>
          </a:xfrm>
          <a:prstGeom prst="roundRect">
            <a:avLst>
              <a:gd name="adj" fmla="val 16667"/>
            </a:avLst>
          </a:prstGeom>
          <a:solidFill>
            <a:srgbClr val="6D9EEB"/>
          </a:solidFill>
          <a:ln w="9525" cap="flat" cmpd="sng">
            <a:solidFill>
              <a:srgbClr val="000000"/>
            </a:solidFill>
            <a:prstDash val="solid"/>
            <a:round/>
            <a:headEnd type="none" w="sm" len="sm"/>
            <a:tailEnd type="none" w="sm" len="sm"/>
          </a:ln>
          <a:effectLst>
            <a:outerShdw blurRad="57150" dist="19050" dir="5400000" algn="bl" rotWithShape="0">
              <a:srgbClr val="B7B7B7">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0000"/>
                </a:solidFill>
              </a:rPr>
              <a:t>RECOMMENDING ADDITIONS VITALS </a:t>
            </a:r>
            <a:endParaRPr sz="1200">
              <a:solidFill>
                <a:srgbClr val="660000"/>
              </a:solidFill>
            </a:endParaRPr>
          </a:p>
        </p:txBody>
      </p:sp>
      <p:sp>
        <p:nvSpPr>
          <p:cNvPr id="114" name="Google Shape;114;p18"/>
          <p:cNvSpPr/>
          <p:nvPr/>
        </p:nvSpPr>
        <p:spPr>
          <a:xfrm>
            <a:off x="6496625" y="3574000"/>
            <a:ext cx="1983300" cy="531300"/>
          </a:xfrm>
          <a:prstGeom prst="roundRect">
            <a:avLst>
              <a:gd name="adj" fmla="val 16667"/>
            </a:avLst>
          </a:prstGeom>
          <a:solidFill>
            <a:srgbClr val="6D9EEB"/>
          </a:solidFill>
          <a:ln w="9525" cap="flat" cmpd="sng">
            <a:solidFill>
              <a:srgbClr val="000000"/>
            </a:solidFill>
            <a:prstDash val="solid"/>
            <a:round/>
            <a:headEnd type="none" w="sm" len="sm"/>
            <a:tailEnd type="none" w="sm" len="sm"/>
          </a:ln>
          <a:effectLst>
            <a:outerShdw blurRad="57150" dist="19050" dir="5400000" algn="bl" rotWithShape="0">
              <a:srgbClr val="B7B7B7">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0000"/>
                </a:solidFill>
              </a:rPr>
              <a:t>ESTIMATING LENGTH OF STAY IN ICU</a:t>
            </a:r>
            <a:endParaRPr sz="1200">
              <a:solidFill>
                <a:srgbClr val="660000"/>
              </a:solidFill>
            </a:endParaRPr>
          </a:p>
        </p:txBody>
      </p:sp>
      <p:cxnSp>
        <p:nvCxnSpPr>
          <p:cNvPr id="115" name="Google Shape;115;p18"/>
          <p:cNvCxnSpPr>
            <a:stCxn id="108" idx="3"/>
            <a:endCxn id="109" idx="1"/>
          </p:cNvCxnSpPr>
          <p:nvPr/>
        </p:nvCxnSpPr>
        <p:spPr>
          <a:xfrm rot="10800000" flipH="1">
            <a:off x="2368450" y="1265825"/>
            <a:ext cx="1108500" cy="810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B7B7B7">
                <a:alpha val="50000"/>
              </a:srgbClr>
            </a:outerShdw>
          </a:effectLst>
        </p:spPr>
      </p:cxnSp>
      <p:cxnSp>
        <p:nvCxnSpPr>
          <p:cNvPr id="116" name="Google Shape;116;p18"/>
          <p:cNvCxnSpPr>
            <a:stCxn id="109" idx="2"/>
            <a:endCxn id="110" idx="0"/>
          </p:cNvCxnSpPr>
          <p:nvPr/>
        </p:nvCxnSpPr>
        <p:spPr>
          <a:xfrm>
            <a:off x="4611075" y="1466625"/>
            <a:ext cx="0" cy="29250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B7B7B7">
                <a:alpha val="50000"/>
              </a:srgbClr>
            </a:outerShdw>
          </a:effectLst>
        </p:spPr>
      </p:cxnSp>
      <p:cxnSp>
        <p:nvCxnSpPr>
          <p:cNvPr id="117" name="Google Shape;117;p18"/>
          <p:cNvCxnSpPr>
            <a:stCxn id="110" idx="2"/>
          </p:cNvCxnSpPr>
          <p:nvPr/>
        </p:nvCxnSpPr>
        <p:spPr>
          <a:xfrm>
            <a:off x="4611075" y="2090600"/>
            <a:ext cx="10200" cy="53130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B7B7B7">
                <a:alpha val="50000"/>
              </a:srgbClr>
            </a:outerShdw>
          </a:effectLst>
        </p:spPr>
      </p:cxnSp>
      <p:cxnSp>
        <p:nvCxnSpPr>
          <p:cNvPr id="118" name="Google Shape;118;p18"/>
          <p:cNvCxnSpPr/>
          <p:nvPr/>
        </p:nvCxnSpPr>
        <p:spPr>
          <a:xfrm>
            <a:off x="4610625" y="3023600"/>
            <a:ext cx="900" cy="293100"/>
          </a:xfrm>
          <a:prstGeom prst="straightConnector1">
            <a:avLst/>
          </a:prstGeom>
          <a:noFill/>
          <a:ln w="9525" cap="flat" cmpd="sng">
            <a:solidFill>
              <a:srgbClr val="000000"/>
            </a:solidFill>
            <a:prstDash val="solid"/>
            <a:round/>
            <a:headEnd type="none" w="med" len="med"/>
            <a:tailEnd type="none" w="med" len="med"/>
          </a:ln>
          <a:effectLst>
            <a:outerShdw blurRad="57150" dist="19050" dir="5400000" algn="bl" rotWithShape="0">
              <a:srgbClr val="B7B7B7">
                <a:alpha val="50000"/>
              </a:srgbClr>
            </a:outerShdw>
          </a:effectLst>
        </p:spPr>
      </p:cxnSp>
      <p:cxnSp>
        <p:nvCxnSpPr>
          <p:cNvPr id="119" name="Google Shape;119;p18"/>
          <p:cNvCxnSpPr/>
          <p:nvPr/>
        </p:nvCxnSpPr>
        <p:spPr>
          <a:xfrm rot="10800000" flipH="1">
            <a:off x="1460075" y="3302250"/>
            <a:ext cx="6027600" cy="10200"/>
          </a:xfrm>
          <a:prstGeom prst="straightConnector1">
            <a:avLst/>
          </a:prstGeom>
          <a:noFill/>
          <a:ln w="9525" cap="flat" cmpd="sng">
            <a:solidFill>
              <a:srgbClr val="000000"/>
            </a:solidFill>
            <a:prstDash val="solid"/>
            <a:round/>
            <a:headEnd type="none" w="med" len="med"/>
            <a:tailEnd type="none" w="med" len="med"/>
          </a:ln>
          <a:effectLst>
            <a:outerShdw blurRad="57150" dist="19050" dir="5400000" algn="bl" rotWithShape="0">
              <a:srgbClr val="B7B7B7">
                <a:alpha val="50000"/>
              </a:srgbClr>
            </a:outerShdw>
          </a:effectLst>
        </p:spPr>
      </p:cxnSp>
      <p:cxnSp>
        <p:nvCxnSpPr>
          <p:cNvPr id="120" name="Google Shape;120;p18"/>
          <p:cNvCxnSpPr/>
          <p:nvPr/>
        </p:nvCxnSpPr>
        <p:spPr>
          <a:xfrm>
            <a:off x="1460075" y="3316700"/>
            <a:ext cx="8700" cy="26580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B7B7B7">
                <a:alpha val="50000"/>
              </a:srgbClr>
            </a:outerShdw>
          </a:effectLst>
        </p:spPr>
      </p:cxnSp>
      <p:cxnSp>
        <p:nvCxnSpPr>
          <p:cNvPr id="121" name="Google Shape;121;p18"/>
          <p:cNvCxnSpPr/>
          <p:nvPr/>
        </p:nvCxnSpPr>
        <p:spPr>
          <a:xfrm>
            <a:off x="4611075" y="3255513"/>
            <a:ext cx="0" cy="33150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B7B7B7">
                <a:alpha val="50000"/>
              </a:srgbClr>
            </a:outerShdw>
          </a:effectLst>
        </p:spPr>
      </p:cxnSp>
      <p:cxnSp>
        <p:nvCxnSpPr>
          <p:cNvPr id="122" name="Google Shape;122;p18"/>
          <p:cNvCxnSpPr/>
          <p:nvPr/>
        </p:nvCxnSpPr>
        <p:spPr>
          <a:xfrm>
            <a:off x="7487675" y="3288375"/>
            <a:ext cx="1200" cy="26580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B7B7B7">
                <a:alpha val="50000"/>
              </a:srgbClr>
            </a:outerShdw>
          </a:effectLst>
        </p:spPr>
      </p:cxnSp>
      <p:sp>
        <p:nvSpPr>
          <p:cNvPr id="123" name="Google Shape;123;p18"/>
          <p:cNvSpPr txBox="1"/>
          <p:nvPr/>
        </p:nvSpPr>
        <p:spPr>
          <a:xfrm>
            <a:off x="208850" y="4343175"/>
            <a:ext cx="2519700" cy="4017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rgbClr val="FFFFFF"/>
                </a:solidFill>
                <a:latin typeface="Lato"/>
                <a:ea typeface="Lato"/>
                <a:cs typeface="Lato"/>
                <a:sym typeface="Lato"/>
              </a:rPr>
              <a:t>Suggest Patient Criticality</a:t>
            </a:r>
            <a:endParaRPr sz="1300" b="1">
              <a:solidFill>
                <a:srgbClr val="FFFFFF"/>
              </a:solidFill>
              <a:latin typeface="Lato"/>
              <a:ea typeface="Lato"/>
              <a:cs typeface="Lato"/>
              <a:sym typeface="Lato"/>
            </a:endParaRPr>
          </a:p>
        </p:txBody>
      </p:sp>
      <p:sp>
        <p:nvSpPr>
          <p:cNvPr id="124" name="Google Shape;124;p18"/>
          <p:cNvSpPr txBox="1"/>
          <p:nvPr/>
        </p:nvSpPr>
        <p:spPr>
          <a:xfrm>
            <a:off x="3409250" y="4419375"/>
            <a:ext cx="2519700" cy="4017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rgbClr val="FFFFFF"/>
                </a:solidFill>
                <a:latin typeface="Lato"/>
                <a:ea typeface="Lato"/>
                <a:cs typeface="Lato"/>
                <a:sym typeface="Lato"/>
              </a:rPr>
              <a:t>Completes  Health Records</a:t>
            </a:r>
            <a:endParaRPr sz="1300" b="1">
              <a:solidFill>
                <a:srgbClr val="FFFFFF"/>
              </a:solidFill>
              <a:latin typeface="Lato"/>
              <a:ea typeface="Lato"/>
              <a:cs typeface="Lato"/>
              <a:sym typeface="Lato"/>
            </a:endParaRPr>
          </a:p>
        </p:txBody>
      </p:sp>
      <p:sp>
        <p:nvSpPr>
          <p:cNvPr id="125" name="Google Shape;125;p18"/>
          <p:cNvSpPr txBox="1"/>
          <p:nvPr/>
        </p:nvSpPr>
        <p:spPr>
          <a:xfrm>
            <a:off x="6304850" y="4343175"/>
            <a:ext cx="2519700" cy="401700"/>
          </a:xfrm>
          <a:prstGeom prst="rect">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rgbClr val="FFFFFF"/>
                </a:solidFill>
                <a:latin typeface="Lato"/>
                <a:ea typeface="Lato"/>
                <a:cs typeface="Lato"/>
                <a:sym typeface="Lato"/>
              </a:rPr>
              <a:t>Helps to manage ICU Beds</a:t>
            </a:r>
            <a:endParaRPr sz="1300" b="1">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9"/>
          <p:cNvPicPr preferRelativeResize="0"/>
          <p:nvPr/>
        </p:nvPicPr>
        <p:blipFill>
          <a:blip r:embed="rId3">
            <a:alphaModFix amt="52999"/>
          </a:blip>
          <a:stretch>
            <a:fillRect/>
          </a:stretch>
        </p:blipFill>
        <p:spPr>
          <a:xfrm>
            <a:off x="0" y="682200"/>
            <a:ext cx="9144000" cy="4461299"/>
          </a:xfrm>
          <a:prstGeom prst="rect">
            <a:avLst/>
          </a:prstGeom>
          <a:noFill/>
          <a:ln>
            <a:noFill/>
          </a:ln>
        </p:spPr>
      </p:pic>
      <p:sp>
        <p:nvSpPr>
          <p:cNvPr id="131" name="Google Shape;131;p19"/>
          <p:cNvSpPr txBox="1">
            <a:spLocks noGrp="1"/>
          </p:cNvSpPr>
          <p:nvPr>
            <p:ph type="title"/>
          </p:nvPr>
        </p:nvSpPr>
        <p:spPr>
          <a:xfrm>
            <a:off x="0" y="0"/>
            <a:ext cx="9144000" cy="682200"/>
          </a:xfrm>
          <a:prstGeom prst="rect">
            <a:avLst/>
          </a:prstGeom>
          <a:solidFill>
            <a:srgbClr val="073763"/>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400" b="1">
                <a:solidFill>
                  <a:srgbClr val="FFFFFF"/>
                </a:solidFill>
                <a:latin typeface="Roboto"/>
                <a:ea typeface="Roboto"/>
                <a:cs typeface="Roboto"/>
                <a:sym typeface="Roboto"/>
              </a:rPr>
              <a:t>CLOUD ARCHITECTURE</a:t>
            </a:r>
            <a:endParaRPr sz="3400" b="1">
              <a:solidFill>
                <a:srgbClr val="FFFFFF"/>
              </a:solidFill>
              <a:latin typeface="Roboto"/>
              <a:ea typeface="Roboto"/>
              <a:cs typeface="Roboto"/>
              <a:sym typeface="Roboto"/>
            </a:endParaRPr>
          </a:p>
        </p:txBody>
      </p:sp>
      <p:sp>
        <p:nvSpPr>
          <p:cNvPr id="132" name="Google Shape;132;p19"/>
          <p:cNvSpPr/>
          <p:nvPr/>
        </p:nvSpPr>
        <p:spPr>
          <a:xfrm>
            <a:off x="820300" y="2931975"/>
            <a:ext cx="4944000" cy="1806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a:off x="468375" y="2682825"/>
            <a:ext cx="668100" cy="624900"/>
          </a:xfrm>
          <a:prstGeom prst="ellipse">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9"/>
          <p:cNvPicPr preferRelativeResize="0"/>
          <p:nvPr/>
        </p:nvPicPr>
        <p:blipFill>
          <a:blip r:embed="rId4">
            <a:alphaModFix/>
          </a:blip>
          <a:stretch>
            <a:fillRect/>
          </a:stretch>
        </p:blipFill>
        <p:spPr>
          <a:xfrm>
            <a:off x="615913" y="2759475"/>
            <a:ext cx="373025" cy="430150"/>
          </a:xfrm>
          <a:prstGeom prst="rect">
            <a:avLst/>
          </a:prstGeom>
          <a:noFill/>
          <a:ln>
            <a:noFill/>
          </a:ln>
        </p:spPr>
      </p:pic>
      <p:cxnSp>
        <p:nvCxnSpPr>
          <p:cNvPr id="135" name="Google Shape;135;p19"/>
          <p:cNvCxnSpPr/>
          <p:nvPr/>
        </p:nvCxnSpPr>
        <p:spPr>
          <a:xfrm rot="10800000">
            <a:off x="3286750" y="1213875"/>
            <a:ext cx="11100" cy="1718100"/>
          </a:xfrm>
          <a:prstGeom prst="straightConnector1">
            <a:avLst/>
          </a:prstGeom>
          <a:noFill/>
          <a:ln w="19050" cap="flat" cmpd="sng">
            <a:solidFill>
              <a:srgbClr val="000000"/>
            </a:solidFill>
            <a:prstDash val="solid"/>
            <a:round/>
            <a:headEnd type="none" w="med" len="med"/>
            <a:tailEnd type="none" w="med" len="med"/>
          </a:ln>
        </p:spPr>
      </p:cxnSp>
      <p:cxnSp>
        <p:nvCxnSpPr>
          <p:cNvPr id="136" name="Google Shape;136;p19"/>
          <p:cNvCxnSpPr/>
          <p:nvPr/>
        </p:nvCxnSpPr>
        <p:spPr>
          <a:xfrm rot="10800000" flipH="1">
            <a:off x="3286750" y="1186875"/>
            <a:ext cx="4489500" cy="22200"/>
          </a:xfrm>
          <a:prstGeom prst="straightConnector1">
            <a:avLst/>
          </a:prstGeom>
          <a:noFill/>
          <a:ln w="19050" cap="flat" cmpd="sng">
            <a:solidFill>
              <a:srgbClr val="000000"/>
            </a:solidFill>
            <a:prstDash val="solid"/>
            <a:round/>
            <a:headEnd type="none" w="med" len="med"/>
            <a:tailEnd type="none" w="med" len="med"/>
          </a:ln>
        </p:spPr>
      </p:cxnSp>
      <p:cxnSp>
        <p:nvCxnSpPr>
          <p:cNvPr id="137" name="Google Shape;137;p19"/>
          <p:cNvCxnSpPr/>
          <p:nvPr/>
        </p:nvCxnSpPr>
        <p:spPr>
          <a:xfrm rot="5400000">
            <a:off x="5858575" y="1901150"/>
            <a:ext cx="2649300" cy="12414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138" name="Google Shape;138;p19"/>
          <p:cNvCxnSpPr>
            <a:stCxn id="132" idx="3"/>
          </p:cNvCxnSpPr>
          <p:nvPr/>
        </p:nvCxnSpPr>
        <p:spPr>
          <a:xfrm>
            <a:off x="5764300" y="3835425"/>
            <a:ext cx="820200" cy="0"/>
          </a:xfrm>
          <a:prstGeom prst="straightConnector1">
            <a:avLst/>
          </a:prstGeom>
          <a:noFill/>
          <a:ln w="19050" cap="flat" cmpd="sng">
            <a:solidFill>
              <a:schemeClr val="dk2"/>
            </a:solidFill>
            <a:prstDash val="solid"/>
            <a:round/>
            <a:headEnd type="none" w="med" len="med"/>
            <a:tailEnd type="none" w="med" len="med"/>
          </a:ln>
        </p:spPr>
      </p:cxnSp>
      <p:sp>
        <p:nvSpPr>
          <p:cNvPr id="139" name="Google Shape;139;p19"/>
          <p:cNvSpPr/>
          <p:nvPr/>
        </p:nvSpPr>
        <p:spPr>
          <a:xfrm>
            <a:off x="5497575" y="3597225"/>
            <a:ext cx="668100" cy="624900"/>
          </a:xfrm>
          <a:prstGeom prst="ellipse">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19"/>
          <p:cNvPicPr preferRelativeResize="0"/>
          <p:nvPr/>
        </p:nvPicPr>
        <p:blipFill>
          <a:blip r:embed="rId5">
            <a:alphaModFix/>
          </a:blip>
          <a:stretch>
            <a:fillRect/>
          </a:stretch>
        </p:blipFill>
        <p:spPr>
          <a:xfrm>
            <a:off x="5616550" y="3716376"/>
            <a:ext cx="430150" cy="386599"/>
          </a:xfrm>
          <a:prstGeom prst="rect">
            <a:avLst/>
          </a:prstGeom>
          <a:noFill/>
          <a:ln>
            <a:noFill/>
          </a:ln>
        </p:spPr>
      </p:pic>
      <p:sp>
        <p:nvSpPr>
          <p:cNvPr id="141" name="Google Shape;141;p19"/>
          <p:cNvSpPr/>
          <p:nvPr/>
        </p:nvSpPr>
        <p:spPr>
          <a:xfrm>
            <a:off x="2982975" y="2682825"/>
            <a:ext cx="668100" cy="624900"/>
          </a:xfrm>
          <a:prstGeom prst="ellipse">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a:off x="5345175" y="2530425"/>
            <a:ext cx="668100" cy="624900"/>
          </a:xfrm>
          <a:prstGeom prst="ellipse">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a:off x="7478775" y="2225625"/>
            <a:ext cx="668100" cy="624900"/>
          </a:xfrm>
          <a:prstGeom prst="ellipse">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7478775" y="930225"/>
            <a:ext cx="668100" cy="624900"/>
          </a:xfrm>
          <a:prstGeom prst="ellipse">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19"/>
          <p:cNvPicPr preferRelativeResize="0"/>
          <p:nvPr/>
        </p:nvPicPr>
        <p:blipFill>
          <a:blip r:embed="rId6">
            <a:alphaModFix/>
          </a:blip>
          <a:stretch>
            <a:fillRect/>
          </a:stretch>
        </p:blipFill>
        <p:spPr>
          <a:xfrm>
            <a:off x="7626325" y="2335350"/>
            <a:ext cx="373000" cy="373000"/>
          </a:xfrm>
          <a:prstGeom prst="rect">
            <a:avLst/>
          </a:prstGeom>
          <a:noFill/>
          <a:ln>
            <a:noFill/>
          </a:ln>
        </p:spPr>
      </p:pic>
      <p:pic>
        <p:nvPicPr>
          <p:cNvPr id="146" name="Google Shape;146;p19"/>
          <p:cNvPicPr preferRelativeResize="0"/>
          <p:nvPr/>
        </p:nvPicPr>
        <p:blipFill>
          <a:blip r:embed="rId7">
            <a:alphaModFix/>
          </a:blip>
          <a:stretch>
            <a:fillRect/>
          </a:stretch>
        </p:blipFill>
        <p:spPr>
          <a:xfrm>
            <a:off x="7626325" y="982900"/>
            <a:ext cx="373000" cy="430150"/>
          </a:xfrm>
          <a:prstGeom prst="rect">
            <a:avLst/>
          </a:prstGeom>
          <a:noFill/>
          <a:ln>
            <a:noFill/>
          </a:ln>
        </p:spPr>
      </p:pic>
      <p:sp>
        <p:nvSpPr>
          <p:cNvPr id="147" name="Google Shape;147;p19"/>
          <p:cNvSpPr/>
          <p:nvPr/>
        </p:nvSpPr>
        <p:spPr>
          <a:xfrm>
            <a:off x="477975" y="4398625"/>
            <a:ext cx="668100" cy="624900"/>
          </a:xfrm>
          <a:prstGeom prst="ellipse">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txBox="1"/>
          <p:nvPr/>
        </p:nvSpPr>
        <p:spPr>
          <a:xfrm>
            <a:off x="315975" y="2129325"/>
            <a:ext cx="830100" cy="430200"/>
          </a:xfrm>
          <a:prstGeom prst="rect">
            <a:avLst/>
          </a:prstGeom>
          <a:solidFill>
            <a:srgbClr val="9FC5E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Lato"/>
                <a:ea typeface="Lato"/>
                <a:cs typeface="Lato"/>
                <a:sym typeface="Lato"/>
              </a:rPr>
              <a:t>USER</a:t>
            </a:r>
            <a:br>
              <a:rPr lang="en" sz="1000" b="1">
                <a:latin typeface="Lato"/>
                <a:ea typeface="Lato"/>
                <a:cs typeface="Lato"/>
                <a:sym typeface="Lato"/>
              </a:rPr>
            </a:br>
            <a:r>
              <a:rPr lang="en" sz="1000" b="1">
                <a:latin typeface="Lato"/>
                <a:ea typeface="Lato"/>
                <a:cs typeface="Lato"/>
                <a:sym typeface="Lato"/>
              </a:rPr>
              <a:t>Hospital</a:t>
            </a:r>
            <a:endParaRPr sz="1000" b="1">
              <a:latin typeface="Lato"/>
              <a:ea typeface="Lato"/>
              <a:cs typeface="Lato"/>
              <a:sym typeface="Lato"/>
            </a:endParaRPr>
          </a:p>
        </p:txBody>
      </p:sp>
      <p:sp>
        <p:nvSpPr>
          <p:cNvPr id="149" name="Google Shape;149;p19"/>
          <p:cNvSpPr txBox="1"/>
          <p:nvPr/>
        </p:nvSpPr>
        <p:spPr>
          <a:xfrm>
            <a:off x="1309125" y="4496000"/>
            <a:ext cx="2548200" cy="591000"/>
          </a:xfrm>
          <a:prstGeom prst="rect">
            <a:avLst/>
          </a:prstGeom>
          <a:solidFill>
            <a:srgbClr val="9FC5E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Lato"/>
                <a:ea typeface="Lato"/>
                <a:cs typeface="Lato"/>
                <a:sym typeface="Lato"/>
              </a:rPr>
              <a:t>Predicting Survival Probability, Prediction of Length of Stay</a:t>
            </a:r>
            <a:endParaRPr sz="1000" b="1">
              <a:latin typeface="Lato"/>
              <a:ea typeface="Lato"/>
              <a:cs typeface="Lato"/>
              <a:sym typeface="Lato"/>
            </a:endParaRPr>
          </a:p>
          <a:p>
            <a:pPr marL="0" lvl="0" indent="0" algn="l" rtl="0">
              <a:spcBef>
                <a:spcPts val="0"/>
              </a:spcBef>
              <a:spcAft>
                <a:spcPts val="0"/>
              </a:spcAft>
              <a:buNone/>
            </a:pPr>
            <a:r>
              <a:rPr lang="en" sz="1000" b="1">
                <a:latin typeface="Lato"/>
                <a:ea typeface="Lato"/>
                <a:cs typeface="Lato"/>
                <a:sym typeface="Lato"/>
              </a:rPr>
              <a:t> Additional Vitals</a:t>
            </a:r>
            <a:endParaRPr sz="1000" b="1">
              <a:latin typeface="Lato"/>
              <a:ea typeface="Lato"/>
              <a:cs typeface="Lato"/>
              <a:sym typeface="Lato"/>
            </a:endParaRPr>
          </a:p>
        </p:txBody>
      </p:sp>
      <p:sp>
        <p:nvSpPr>
          <p:cNvPr id="150" name="Google Shape;150;p19"/>
          <p:cNvSpPr txBox="1"/>
          <p:nvPr/>
        </p:nvSpPr>
        <p:spPr>
          <a:xfrm>
            <a:off x="2311900" y="2100825"/>
            <a:ext cx="1984200" cy="487200"/>
          </a:xfrm>
          <a:prstGeom prst="rect">
            <a:avLst/>
          </a:prstGeom>
          <a:solidFill>
            <a:srgbClr val="9FC5E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Lato"/>
                <a:ea typeface="Lato"/>
                <a:cs typeface="Lato"/>
                <a:sym typeface="Lato"/>
              </a:rPr>
              <a:t>AWS Cloud Server</a:t>
            </a:r>
            <a:br>
              <a:rPr lang="en" sz="1000" b="1">
                <a:latin typeface="Lato"/>
                <a:ea typeface="Lato"/>
                <a:cs typeface="Lato"/>
                <a:sym typeface="Lato"/>
              </a:rPr>
            </a:br>
            <a:r>
              <a:rPr lang="en" sz="1000" b="1">
                <a:latin typeface="Lato"/>
                <a:ea typeface="Lato"/>
                <a:cs typeface="Lato"/>
                <a:sym typeface="Lato"/>
              </a:rPr>
              <a:t>Dynamic Training of the Model</a:t>
            </a:r>
            <a:endParaRPr sz="1000" b="1">
              <a:latin typeface="Lato"/>
              <a:ea typeface="Lato"/>
              <a:cs typeface="Lato"/>
              <a:sym typeface="Lato"/>
            </a:endParaRPr>
          </a:p>
        </p:txBody>
      </p:sp>
      <p:sp>
        <p:nvSpPr>
          <p:cNvPr id="151" name="Google Shape;151;p19"/>
          <p:cNvSpPr txBox="1"/>
          <p:nvPr/>
        </p:nvSpPr>
        <p:spPr>
          <a:xfrm>
            <a:off x="4978900" y="2111363"/>
            <a:ext cx="1415400" cy="294900"/>
          </a:xfrm>
          <a:prstGeom prst="rect">
            <a:avLst/>
          </a:prstGeom>
          <a:solidFill>
            <a:srgbClr val="9FC5E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Lato"/>
                <a:ea typeface="Lato"/>
                <a:cs typeface="Lato"/>
                <a:sym typeface="Lato"/>
              </a:rPr>
              <a:t>AWS EC2 Instance</a:t>
            </a:r>
            <a:endParaRPr sz="1000" b="1">
              <a:latin typeface="Lato"/>
              <a:ea typeface="Lato"/>
              <a:cs typeface="Lato"/>
              <a:sym typeface="Lato"/>
            </a:endParaRPr>
          </a:p>
        </p:txBody>
      </p:sp>
      <p:pic>
        <p:nvPicPr>
          <p:cNvPr id="152" name="Google Shape;152;p19"/>
          <p:cNvPicPr preferRelativeResize="0"/>
          <p:nvPr/>
        </p:nvPicPr>
        <p:blipFill>
          <a:blip r:embed="rId8">
            <a:alphaModFix/>
          </a:blip>
          <a:stretch>
            <a:fillRect/>
          </a:stretch>
        </p:blipFill>
        <p:spPr>
          <a:xfrm>
            <a:off x="587350" y="4496000"/>
            <a:ext cx="430150" cy="430150"/>
          </a:xfrm>
          <a:prstGeom prst="rect">
            <a:avLst/>
          </a:prstGeom>
          <a:noFill/>
          <a:ln>
            <a:noFill/>
          </a:ln>
        </p:spPr>
      </p:pic>
      <p:sp>
        <p:nvSpPr>
          <p:cNvPr id="153" name="Google Shape;153;p19"/>
          <p:cNvSpPr txBox="1"/>
          <p:nvPr/>
        </p:nvSpPr>
        <p:spPr>
          <a:xfrm>
            <a:off x="6198100" y="4016375"/>
            <a:ext cx="951900" cy="743400"/>
          </a:xfrm>
          <a:prstGeom prst="rect">
            <a:avLst/>
          </a:prstGeom>
          <a:solidFill>
            <a:srgbClr val="9FC5E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Lato"/>
                <a:ea typeface="Lato"/>
                <a:cs typeface="Lato"/>
                <a:sym typeface="Lato"/>
              </a:rPr>
              <a:t>API CALLS</a:t>
            </a:r>
            <a:endParaRPr sz="1000" b="1">
              <a:latin typeface="Lato"/>
              <a:ea typeface="Lato"/>
              <a:cs typeface="Lato"/>
              <a:sym typeface="Lato"/>
            </a:endParaRPr>
          </a:p>
          <a:p>
            <a:pPr marL="0" lvl="0" indent="0" algn="l" rtl="0">
              <a:spcBef>
                <a:spcPts val="0"/>
              </a:spcBef>
              <a:spcAft>
                <a:spcPts val="0"/>
              </a:spcAft>
              <a:buNone/>
            </a:pPr>
            <a:r>
              <a:rPr lang="en" sz="1000" b="1">
                <a:latin typeface="Lato"/>
                <a:ea typeface="Lato"/>
                <a:cs typeface="Lato"/>
                <a:sym typeface="Lato"/>
              </a:rPr>
              <a:t>By  Hospitals</a:t>
            </a:r>
            <a:endParaRPr sz="1000" b="1">
              <a:latin typeface="Lato"/>
              <a:ea typeface="Lato"/>
              <a:cs typeface="Lato"/>
              <a:sym typeface="Lato"/>
            </a:endParaRPr>
          </a:p>
          <a:p>
            <a:pPr marL="0" lvl="0" indent="0" algn="l" rtl="0">
              <a:spcBef>
                <a:spcPts val="0"/>
              </a:spcBef>
              <a:spcAft>
                <a:spcPts val="0"/>
              </a:spcAft>
              <a:buNone/>
            </a:pPr>
            <a:endParaRPr sz="1000" b="1">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 sz="1000" b="1">
                <a:solidFill>
                  <a:schemeClr val="dk1"/>
                </a:solidFill>
                <a:latin typeface="Lato"/>
                <a:ea typeface="Lato"/>
                <a:cs typeface="Lato"/>
                <a:sym typeface="Lato"/>
              </a:rPr>
              <a:t>       </a:t>
            </a:r>
            <a:r>
              <a:rPr lang="en" sz="1300" b="1">
                <a:solidFill>
                  <a:schemeClr val="dk1"/>
                </a:solidFill>
                <a:latin typeface="Lato"/>
                <a:ea typeface="Lato"/>
                <a:cs typeface="Lato"/>
                <a:sym typeface="Lato"/>
              </a:rPr>
              <a:t>SAAS</a:t>
            </a:r>
            <a:endParaRPr sz="1300" b="1">
              <a:latin typeface="Lato"/>
              <a:ea typeface="Lato"/>
              <a:cs typeface="Lato"/>
              <a:sym typeface="Lato"/>
            </a:endParaRPr>
          </a:p>
        </p:txBody>
      </p:sp>
      <p:sp>
        <p:nvSpPr>
          <p:cNvPr id="154" name="Google Shape;154;p19"/>
          <p:cNvSpPr txBox="1"/>
          <p:nvPr/>
        </p:nvSpPr>
        <p:spPr>
          <a:xfrm>
            <a:off x="7296675" y="2931975"/>
            <a:ext cx="1193400" cy="294900"/>
          </a:xfrm>
          <a:prstGeom prst="rect">
            <a:avLst/>
          </a:prstGeom>
          <a:solidFill>
            <a:srgbClr val="9FC5E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Lato"/>
                <a:ea typeface="Lato"/>
                <a:cs typeface="Lato"/>
                <a:sym typeface="Lato"/>
              </a:rPr>
              <a:t>New Patient Data</a:t>
            </a:r>
            <a:endParaRPr sz="1000" b="1">
              <a:latin typeface="Lato"/>
              <a:ea typeface="Lato"/>
              <a:cs typeface="Lato"/>
              <a:sym typeface="Lato"/>
            </a:endParaRPr>
          </a:p>
        </p:txBody>
      </p:sp>
      <p:pic>
        <p:nvPicPr>
          <p:cNvPr id="155" name="Google Shape;155;p19"/>
          <p:cNvPicPr preferRelativeResize="0"/>
          <p:nvPr/>
        </p:nvPicPr>
        <p:blipFill>
          <a:blip r:embed="rId9">
            <a:alphaModFix/>
          </a:blip>
          <a:stretch>
            <a:fillRect/>
          </a:stretch>
        </p:blipFill>
        <p:spPr>
          <a:xfrm>
            <a:off x="7301400" y="4016363"/>
            <a:ext cx="1241400" cy="743467"/>
          </a:xfrm>
          <a:prstGeom prst="rect">
            <a:avLst/>
          </a:prstGeom>
          <a:noFill/>
          <a:ln>
            <a:noFill/>
          </a:ln>
        </p:spPr>
      </p:pic>
      <p:sp>
        <p:nvSpPr>
          <p:cNvPr id="156" name="Google Shape;156;p19"/>
          <p:cNvSpPr txBox="1"/>
          <p:nvPr/>
        </p:nvSpPr>
        <p:spPr>
          <a:xfrm>
            <a:off x="6165675" y="798375"/>
            <a:ext cx="1257600" cy="294900"/>
          </a:xfrm>
          <a:prstGeom prst="rect">
            <a:avLst/>
          </a:prstGeom>
          <a:solidFill>
            <a:srgbClr val="9FC5E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Lato"/>
                <a:ea typeface="Lato"/>
                <a:cs typeface="Lato"/>
                <a:sym typeface="Lato"/>
              </a:rPr>
              <a:t>Product Database</a:t>
            </a:r>
            <a:endParaRPr sz="1000" b="1">
              <a:latin typeface="Lato"/>
              <a:ea typeface="Lato"/>
              <a:cs typeface="Lato"/>
              <a:sym typeface="Lato"/>
            </a:endParaRPr>
          </a:p>
        </p:txBody>
      </p:sp>
      <p:sp>
        <p:nvSpPr>
          <p:cNvPr id="157" name="Google Shape;157;p19"/>
          <p:cNvSpPr txBox="1"/>
          <p:nvPr/>
        </p:nvSpPr>
        <p:spPr>
          <a:xfrm>
            <a:off x="3735150" y="868600"/>
            <a:ext cx="1241400" cy="48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B0F00"/>
                </a:solidFill>
              </a:rPr>
              <a:t>TRAIN DATA</a:t>
            </a:r>
            <a:endParaRPr>
              <a:solidFill>
                <a:srgbClr val="5B0F00"/>
              </a:solidFill>
            </a:endParaRPr>
          </a:p>
        </p:txBody>
      </p:sp>
      <p:sp>
        <p:nvSpPr>
          <p:cNvPr id="158" name="Google Shape;158;p19"/>
          <p:cNvSpPr txBox="1"/>
          <p:nvPr/>
        </p:nvSpPr>
        <p:spPr>
          <a:xfrm>
            <a:off x="3887550" y="2849800"/>
            <a:ext cx="1241400" cy="372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B0F00"/>
                </a:solidFill>
              </a:rPr>
              <a:t>DEPLOYMENT</a:t>
            </a:r>
            <a:endParaRPr sz="1200">
              <a:solidFill>
                <a:srgbClr val="5B0F00"/>
              </a:solidFill>
            </a:endParaRPr>
          </a:p>
        </p:txBody>
      </p:sp>
      <p:sp>
        <p:nvSpPr>
          <p:cNvPr id="159" name="Google Shape;159;p19"/>
          <p:cNvSpPr/>
          <p:nvPr/>
        </p:nvSpPr>
        <p:spPr>
          <a:xfrm rot="-5412411">
            <a:off x="770352" y="3511825"/>
            <a:ext cx="83101" cy="253800"/>
          </a:xfrm>
          <a:prstGeom prst="chevr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rot="5400000">
            <a:off x="3266690" y="1572601"/>
            <a:ext cx="51300" cy="253800"/>
          </a:xfrm>
          <a:prstGeom prst="chevr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6550578" y="3125626"/>
            <a:ext cx="51300" cy="253800"/>
          </a:xfrm>
          <a:prstGeom prst="chevr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7768378" y="1525426"/>
            <a:ext cx="51300" cy="253800"/>
          </a:xfrm>
          <a:prstGeom prst="chevr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3805978" y="2820826"/>
            <a:ext cx="51300" cy="253800"/>
          </a:xfrm>
          <a:prstGeom prst="chevr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5717803" y="3205576"/>
            <a:ext cx="51300" cy="253800"/>
          </a:xfrm>
          <a:prstGeom prst="chevr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10787589">
            <a:off x="4466702" y="4584175"/>
            <a:ext cx="83101" cy="253800"/>
          </a:xfrm>
          <a:prstGeom prst="chevr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2034078" y="2785951"/>
            <a:ext cx="51300" cy="253800"/>
          </a:xfrm>
          <a:prstGeom prst="chevr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txBox="1"/>
          <p:nvPr/>
        </p:nvSpPr>
        <p:spPr>
          <a:xfrm>
            <a:off x="315975" y="965900"/>
            <a:ext cx="1984200" cy="487200"/>
          </a:xfrm>
          <a:prstGeom prst="rect">
            <a:avLst/>
          </a:prstGeom>
          <a:solidFill>
            <a:srgbClr val="9FC5E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Lato"/>
                <a:ea typeface="Lato"/>
                <a:cs typeface="Lato"/>
                <a:sym typeface="Lato"/>
              </a:rPr>
              <a:t>CAREVIS</a:t>
            </a:r>
            <a:endParaRPr sz="2000" b="1">
              <a:latin typeface="Lato"/>
              <a:ea typeface="Lato"/>
              <a:cs typeface="Lato"/>
              <a:sym typeface="Lato"/>
            </a:endParaRPr>
          </a:p>
        </p:txBody>
      </p:sp>
      <p:pic>
        <p:nvPicPr>
          <p:cNvPr id="168" name="Google Shape;168;p19"/>
          <p:cNvPicPr preferRelativeResize="0"/>
          <p:nvPr/>
        </p:nvPicPr>
        <p:blipFill>
          <a:blip r:embed="rId10">
            <a:alphaModFix/>
          </a:blip>
          <a:stretch>
            <a:fillRect/>
          </a:stretch>
        </p:blipFill>
        <p:spPr>
          <a:xfrm>
            <a:off x="3117450" y="2773850"/>
            <a:ext cx="430150" cy="430150"/>
          </a:xfrm>
          <a:prstGeom prst="rect">
            <a:avLst/>
          </a:prstGeom>
          <a:noFill/>
          <a:ln>
            <a:noFill/>
          </a:ln>
        </p:spPr>
      </p:pic>
      <p:pic>
        <p:nvPicPr>
          <p:cNvPr id="169" name="Google Shape;169;p19"/>
          <p:cNvPicPr preferRelativeResize="0"/>
          <p:nvPr/>
        </p:nvPicPr>
        <p:blipFill>
          <a:blip r:embed="rId11">
            <a:alphaModFix/>
          </a:blip>
          <a:stretch>
            <a:fillRect/>
          </a:stretch>
        </p:blipFill>
        <p:spPr>
          <a:xfrm>
            <a:off x="5481475" y="2612274"/>
            <a:ext cx="430150" cy="4313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p:nvPr/>
        </p:nvSpPr>
        <p:spPr>
          <a:xfrm>
            <a:off x="0" y="0"/>
            <a:ext cx="9144000" cy="453762"/>
          </a:xfrm>
          <a:prstGeom prst="rect">
            <a:avLst/>
          </a:prstGeom>
          <a:solidFill>
            <a:schemeClr val="accent3">
              <a:lumMod val="75000"/>
            </a:schemeClr>
          </a:solidFill>
          <a:ln>
            <a:noFill/>
          </a:ln>
        </p:spPr>
        <p:txBody>
          <a:bodyPr spcFirstLastPara="1" wrap="square" lIns="91425" tIns="91425" rIns="91425" bIns="91425" anchor="t" anchorCtr="0">
            <a:noAutofit/>
          </a:bodyPr>
          <a:lstStyle/>
          <a:p>
            <a:pPr marL="1828800" lvl="0" indent="0" rtl="0">
              <a:spcBef>
                <a:spcPts val="0"/>
              </a:spcBef>
              <a:spcAft>
                <a:spcPts val="0"/>
              </a:spcAft>
              <a:buNone/>
            </a:pPr>
            <a:r>
              <a:rPr lang="en" sz="1600" dirty="0">
                <a:solidFill>
                  <a:schemeClr val="bg1"/>
                </a:solidFill>
              </a:rPr>
              <a:t> </a:t>
            </a:r>
            <a:r>
              <a:rPr lang="en" sz="1600" dirty="0" smtClean="0">
                <a:solidFill>
                  <a:schemeClr val="bg1"/>
                </a:solidFill>
              </a:rPr>
              <a:t>          </a:t>
            </a:r>
            <a:r>
              <a:rPr lang="en" sz="1900" b="1" dirty="0" smtClean="0">
                <a:solidFill>
                  <a:schemeClr val="bg1"/>
                </a:solidFill>
              </a:rPr>
              <a:t>Working </a:t>
            </a:r>
            <a:r>
              <a:rPr lang="en" sz="1900" b="1" dirty="0">
                <a:solidFill>
                  <a:schemeClr val="bg1"/>
                </a:solidFill>
              </a:rPr>
              <a:t>of the Web app on cloud</a:t>
            </a:r>
            <a:endParaRPr sz="1900" b="1" dirty="0">
              <a:solidFill>
                <a:schemeClr val="bg1"/>
              </a:solidFill>
            </a:endParaRPr>
          </a:p>
        </p:txBody>
      </p:sp>
      <p:pic>
        <p:nvPicPr>
          <p:cNvPr id="2"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53762"/>
            <a:ext cx="9144000" cy="468815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1"/>
          <p:cNvPicPr preferRelativeResize="0"/>
          <p:nvPr/>
        </p:nvPicPr>
        <p:blipFill>
          <a:blip r:embed="rId3">
            <a:alphaModFix amt="32000"/>
          </a:blip>
          <a:stretch>
            <a:fillRect/>
          </a:stretch>
        </p:blipFill>
        <p:spPr>
          <a:xfrm>
            <a:off x="0" y="0"/>
            <a:ext cx="9144000" cy="5143500"/>
          </a:xfrm>
          <a:prstGeom prst="rect">
            <a:avLst/>
          </a:prstGeom>
          <a:noFill/>
          <a:ln>
            <a:noFill/>
          </a:ln>
        </p:spPr>
      </p:pic>
      <p:sp>
        <p:nvSpPr>
          <p:cNvPr id="180" name="Google Shape;180;p2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b="1">
                <a:solidFill>
                  <a:srgbClr val="222A35"/>
                </a:solidFill>
              </a:rPr>
              <a:t>Business Model</a:t>
            </a:r>
            <a:endParaRPr sz="2900" b="1">
              <a:solidFill>
                <a:srgbClr val="222A35"/>
              </a:solidFill>
            </a:endParaRPr>
          </a:p>
        </p:txBody>
      </p:sp>
      <p:graphicFrame>
        <p:nvGraphicFramePr>
          <p:cNvPr id="181" name="Google Shape;181;p21"/>
          <p:cNvGraphicFramePr/>
          <p:nvPr/>
        </p:nvGraphicFramePr>
        <p:xfrm>
          <a:off x="311750" y="1009650"/>
          <a:ext cx="8643525" cy="3474660"/>
        </p:xfrm>
        <a:graphic>
          <a:graphicData uri="http://schemas.openxmlformats.org/drawingml/2006/table">
            <a:tbl>
              <a:tblPr>
                <a:noFill/>
                <a:tableStyleId>{A2E7BD76-3FD7-4912-BA9E-8A2257446E3B}</a:tableStyleId>
              </a:tblPr>
              <a:tblGrid>
                <a:gridCol w="2881175"/>
                <a:gridCol w="2881175"/>
                <a:gridCol w="2881175"/>
              </a:tblGrid>
              <a:tr h="1481025">
                <a:tc gridSpan="3">
                  <a:txBody>
                    <a:bodyPr/>
                    <a:lstStyle/>
                    <a:p>
                      <a:pPr marL="0" lvl="0" indent="0" algn="l" rtl="0">
                        <a:spcBef>
                          <a:spcPts val="0"/>
                        </a:spcBef>
                        <a:spcAft>
                          <a:spcPts val="0"/>
                        </a:spcAft>
                        <a:buNone/>
                      </a:pPr>
                      <a:r>
                        <a:rPr lang="en" u="sng"/>
                        <a:t>Value Proposition</a:t>
                      </a:r>
                      <a:br>
                        <a:rPr lang="en" u="sng"/>
                      </a:br>
                      <a:r>
                        <a:rPr lang="en" u="sng"/>
                        <a:t/>
                      </a:r>
                      <a:br>
                        <a:rPr lang="en" u="sng"/>
                      </a:br>
                      <a:r>
                        <a:rPr lang="en" sz="1200"/>
                        <a:t>AI Treatment Advice models which predicts the Survival Probability with accuracy x% of critical patients through various variables collected during Intensive Care and also recommends right additional parameter to keep in track in order to improve the Probability of Survival.    </a:t>
                      </a:r>
                      <a:r>
                        <a:rPr lang="en" u="sng"/>
                        <a:t/>
                      </a:r>
                      <a:br>
                        <a:rPr lang="en" u="sng"/>
                      </a:br>
                      <a:r>
                        <a:rPr lang="en" u="sng"/>
                        <a:t/>
                      </a:r>
                      <a:br>
                        <a:rPr lang="en" u="sng"/>
                      </a:br>
                      <a:r>
                        <a:rPr lang="en" u="sng"/>
                        <a:t/>
                      </a:r>
                      <a:br>
                        <a:rPr lang="en" u="sng"/>
                      </a:br>
                      <a:r>
                        <a:rPr lang="en"/>
                        <a:t> </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hMerge="1">
                  <a:txBody>
                    <a:bodyPr/>
                    <a:lstStyle/>
                    <a:p>
                      <a:endParaRPr lang="en-US"/>
                    </a:p>
                  </a:txBody>
                  <a:tcPr/>
                </a:tc>
                <a:tc hMerge="1">
                  <a:txBody>
                    <a:bodyPr/>
                    <a:lstStyle/>
                    <a:p>
                      <a:endParaRPr lang="en-US"/>
                    </a:p>
                  </a:txBody>
                  <a:tcPr/>
                </a:tc>
              </a:tr>
              <a:tr h="1481025">
                <a:tc>
                  <a:txBody>
                    <a:bodyPr/>
                    <a:lstStyle/>
                    <a:p>
                      <a:pPr marL="0" lvl="0" indent="0" algn="l" rtl="0">
                        <a:spcBef>
                          <a:spcPts val="0"/>
                        </a:spcBef>
                        <a:spcAft>
                          <a:spcPts val="0"/>
                        </a:spcAft>
                        <a:buNone/>
                      </a:pPr>
                      <a:r>
                        <a:rPr lang="en" u="sng"/>
                        <a:t>Customers Segmentation</a:t>
                      </a:r>
                      <a:br>
                        <a:rPr lang="en" u="sng"/>
                      </a:br>
                      <a:r>
                        <a:rPr lang="en" u="sng"/>
                        <a:t/>
                      </a:r>
                      <a:br>
                        <a:rPr lang="en" u="sng"/>
                      </a:br>
                      <a:r>
                        <a:rPr lang="en"/>
                        <a:t>1) Private Hospitals</a:t>
                      </a:r>
                      <a:br>
                        <a:rPr lang="en"/>
                      </a:br>
                      <a:r>
                        <a:rPr lang="en"/>
                        <a:t>2) Government Hospitals </a:t>
                      </a:r>
                      <a:br>
                        <a:rPr lang="en"/>
                      </a:br>
                      <a:r>
                        <a:rPr lang="en"/>
                        <a:t>3) Medical Research Center</a:t>
                      </a:r>
                      <a:r>
                        <a:rPr lang="en" u="sng"/>
                        <a:t/>
                      </a:r>
                      <a:br>
                        <a:rPr lang="en" u="sng"/>
                      </a:br>
                      <a:r>
                        <a:rPr lang="en" u="sng"/>
                        <a:t/>
                      </a:r>
                      <a:br>
                        <a:rPr lang="en" u="sng"/>
                      </a:br>
                      <a:endParaRPr u="sng"/>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u="sng"/>
                        <a:t>Cost Structure</a:t>
                      </a:r>
                      <a:br>
                        <a:rPr lang="en" u="sng"/>
                      </a:br>
                      <a:r>
                        <a:rPr lang="en" u="sng"/>
                        <a:t/>
                      </a:r>
                      <a:br>
                        <a:rPr lang="en" u="sng"/>
                      </a:br>
                      <a:r>
                        <a:rPr lang="en"/>
                        <a:t>1) App Development Cost</a:t>
                      </a:r>
                      <a:br>
                        <a:rPr lang="en"/>
                      </a:br>
                      <a:r>
                        <a:rPr lang="en"/>
                        <a:t>2) Cloud Storage Cost</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u="sng"/>
                        <a:t>Revenue Streams</a:t>
                      </a:r>
                      <a:br>
                        <a:rPr lang="en" u="sng"/>
                      </a:br>
                      <a:r>
                        <a:rPr lang="en" u="sng"/>
                        <a:t/>
                      </a:r>
                      <a:br>
                        <a:rPr lang="en" u="sng"/>
                      </a:br>
                      <a:r>
                        <a:rPr lang="en"/>
                        <a:t>1) Subscription Model</a:t>
                      </a:r>
                      <a:endParaRPr/>
                    </a:p>
                    <a:p>
                      <a:pPr marL="0" lvl="0" indent="0" algn="l" rtl="0">
                        <a:spcBef>
                          <a:spcPts val="0"/>
                        </a:spcBef>
                        <a:spcAft>
                          <a:spcPts val="0"/>
                        </a:spcAft>
                        <a:buNone/>
                      </a:pPr>
                      <a:r>
                        <a:rPr lang="en"/>
                        <a:t>2) Capacity Wise</a:t>
                      </a:r>
                      <a:r>
                        <a:rPr lang="en" u="sng"/>
                        <a:t/>
                      </a:r>
                      <a:br>
                        <a:rPr lang="en" u="sng"/>
                      </a:br>
                      <a:endParaRPr b="1" u="sng"/>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FE2F3"/>
                    </a:solidFill>
                  </a:tcPr>
                </a:tc>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765</Words>
  <Application>Microsoft Office PowerPoint</Application>
  <PresentationFormat>On-screen Show (16:9)</PresentationFormat>
  <Paragraphs>139</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Georgia</vt:lpstr>
      <vt:lpstr>Fira Sans Condensed</vt:lpstr>
      <vt:lpstr>Roboto</vt:lpstr>
      <vt:lpstr>Calibri</vt:lpstr>
      <vt:lpstr>Lato</vt:lpstr>
      <vt:lpstr>Impact</vt:lpstr>
      <vt:lpstr>Arial</vt:lpstr>
      <vt:lpstr>Simple Light</vt:lpstr>
      <vt:lpstr>PowerPoint Presentation</vt:lpstr>
      <vt:lpstr>INDIA: IMPOTENT HEALTHCARE SYSTEM</vt:lpstr>
      <vt:lpstr>CareVIS</vt:lpstr>
      <vt:lpstr>PowerPoint Presentation</vt:lpstr>
      <vt:lpstr>USERS PAIN POINTS</vt:lpstr>
      <vt:lpstr>MODEL ARCHITECTURE</vt:lpstr>
      <vt:lpstr>CLOUD ARCHITECTURE</vt:lpstr>
      <vt:lpstr>PowerPoint Presentation</vt:lpstr>
      <vt:lpstr>Business Model</vt:lpstr>
      <vt:lpstr>MARKET POTENTIAL</vt:lpstr>
      <vt:lpstr>COVID-19 </vt:lpstr>
      <vt:lpstr>SWOT ANALYSIS </vt:lpstr>
      <vt:lpstr>PowerPoint Presentation</vt:lpstr>
      <vt:lpstr>APPENDIX</vt:lpstr>
      <vt:lpstr>PRECISION RECALL CURVES</vt:lpstr>
      <vt:lpstr>ROC &amp; AUC SCORES FOR VARIOUS MODELS </vt:lpstr>
      <vt:lpstr>MODEL EVALUATION METRICS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LENOVO</cp:lastModifiedBy>
  <cp:revision>2</cp:revision>
  <dcterms:modified xsi:type="dcterms:W3CDTF">2020-07-19T18:15:36Z</dcterms:modified>
</cp:coreProperties>
</file>